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gif" ContentType="image/gif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0" r:id="rId2"/>
    <p:sldMasterId id="2147483654" r:id="rId3"/>
    <p:sldMasterId id="2147483656" r:id="rId4"/>
  </p:sldMasterIdLst>
  <p:notesMasterIdLst>
    <p:notesMasterId r:id="rId25"/>
  </p:notesMasterIdLst>
  <p:sldIdLst>
    <p:sldId id="256" r:id="rId5"/>
    <p:sldId id="257" r:id="rId6"/>
    <p:sldId id="323" r:id="rId7"/>
    <p:sldId id="327" r:id="rId8"/>
    <p:sldId id="324" r:id="rId9"/>
    <p:sldId id="319" r:id="rId10"/>
    <p:sldId id="295" r:id="rId11"/>
    <p:sldId id="328" r:id="rId12"/>
    <p:sldId id="296" r:id="rId13"/>
    <p:sldId id="297" r:id="rId14"/>
    <p:sldId id="300" r:id="rId15"/>
    <p:sldId id="301" r:id="rId16"/>
    <p:sldId id="302" r:id="rId17"/>
    <p:sldId id="298" r:id="rId18"/>
    <p:sldId id="329" r:id="rId19"/>
    <p:sldId id="330" r:id="rId20"/>
    <p:sldId id="303" r:id="rId21"/>
    <p:sldId id="321" r:id="rId22"/>
    <p:sldId id="326" r:id="rId23"/>
    <p:sldId id="288" r:id="rId24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714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30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defRPr sz="1200" b="0" i="0" u="none" strike="noStrike" cap="none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r" rtl="0">
              <a:defRPr sz="1200" b="0" i="0" u="none" strike="noStrike" cap="none" baseline="0"/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5" name="Shape 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GB" sz="900" b="1" i="0" u="none" strike="noStrike" cap="none" baseline="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Guide to a successful PowerPoint design – simple is best</a:t>
            </a:r>
          </a:p>
          <a:p>
            <a:pPr>
              <a:buNone/>
            </a:pPr>
            <a:r>
              <a:rPr lang="en-GB" sz="900" b="0" i="0" u="none" strike="noStrike" cap="none" baseline="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Use the template wisely, make design amends that help your communication, do not alter the core design of the slide.</a:t>
            </a:r>
          </a:p>
          <a:p>
            <a:pPr>
              <a:buNone/>
            </a:pPr>
            <a:r>
              <a:rPr lang="en-GB" sz="900" b="0" i="0" u="none" strike="noStrike" cap="none" baseline="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Use only one key message per slide. If you have more than one message, use more slides.</a:t>
            </a:r>
          </a:p>
          <a:p>
            <a:pPr>
              <a:buNone/>
            </a:pPr>
            <a:r>
              <a:rPr lang="en-GB" sz="900" b="0" i="0" u="none" strike="noStrike" cap="none" baseline="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Some argue the target number of words on a slide should be 6.  Limit the amount of text on each slide, and include copy in your notes.</a:t>
            </a:r>
          </a:p>
          <a:p>
            <a:pPr>
              <a:buNone/>
            </a:pPr>
            <a:r>
              <a:rPr lang="en-GB" sz="900" b="0" i="0" u="none" strike="noStrike" cap="none" baseline="0" dirty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Maintain a consistent design throughout - colours, fonts, graphics and images.</a:t>
            </a:r>
          </a:p>
          <a:p>
            <a:endParaRPr lang="en-GB" sz="900" b="0" i="0" u="none" strike="noStrike" cap="none" baseline="0" dirty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96" name="Shape 96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02" name="Shape 1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buNone/>
            </a:pPr>
            <a:r>
              <a:rPr lang="en-GB" sz="900" b="1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Design tips - narrative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Always consider your audience, who are they, what do they expect, how much will they know, what are the key messages they need to take away?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Tell a story - have a beginning a middle and an end. 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Slides should follow a natural progression.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Remember the three times rule - tell your audience what you are going to tell them, tell it, and then summarise it.</a:t>
            </a:r>
          </a:p>
          <a:p>
            <a:endParaRPr lang="en-GB" sz="900" b="0" i="0" u="none" strike="noStrike" cap="none" baseline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>
              <a:buNone/>
            </a:pPr>
            <a:r>
              <a:rPr lang="en-GB" sz="900" b="1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Design tips – colour and images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Avoid using all the available colours.  Blue is always our core colour, try not to use more than 2 secondary colours from the palette and only one secondary colour can be used on any given slide.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Use images carefully.  They should help the audience relate slide information to real world situations. Always ensure good legibility is maintained when text is placed over images.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Do not use clipart.</a:t>
            </a:r>
          </a:p>
          <a:p>
            <a:pPr>
              <a:buNone/>
            </a:pP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Use graphics after careful consideration.  Only use them if it adds to the communication.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25000"/>
              <a:buFont typeface="Calibri" panose="020F0502020204030204"/>
              <a:buNone/>
            </a:pPr>
            <a:r>
              <a:rPr lang="en-GB" sz="900" b="1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Additional logos </a:t>
            </a:r>
            <a:r>
              <a:rPr lang="en-GB" sz="900" b="0" i="0" u="none" strike="noStrike" cap="none" baseline="0">
                <a:solidFill>
                  <a:schemeClr val="dk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– for partners or other parties you co-present with – please place the logo in the bottom right hand corner</a:t>
            </a:r>
          </a:p>
          <a:p>
            <a:endParaRPr lang="en-GB" sz="900" b="0" i="0" u="none" strike="noStrike" cap="none" baseline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endParaRPr lang="en-GB" sz="900" b="0" i="0" u="none" strike="noStrike" cap="none" baseline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endParaRPr lang="en-GB" sz="900" b="0" i="0" u="none" strike="noStrike" cap="none" baseline="0">
              <a:solidFill>
                <a:schemeClr val="dk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buSzPct val="25000"/>
              <a:buNone/>
            </a:pPr>
            <a:r>
              <a:rPr lang="en-GB"/>
              <a:t>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Shape 3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endParaRPr/>
          </a:p>
        </p:txBody>
      </p:sp>
      <p:sp>
        <p:nvSpPr>
          <p:cNvPr id="357" name="Shape 35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over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ctrTitle"/>
          </p:nvPr>
        </p:nvSpPr>
        <p:spPr>
          <a:xfrm>
            <a:off x="427606" y="3859246"/>
            <a:ext cx="8287427" cy="376831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99000"/>
              </a:lnSpc>
              <a:spcBef>
                <a:spcPts val="0"/>
              </a:spcBef>
              <a:buClr>
                <a:schemeClr val="lt1"/>
              </a:buClr>
              <a:buFont typeface="Arial" panose="020B0604020202020204"/>
              <a:buNone/>
              <a:defRPr sz="3800" b="0" i="0" u="none" strike="noStrike" cap="none" baseline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subTitle" idx="1"/>
          </p:nvPr>
        </p:nvSpPr>
        <p:spPr>
          <a:xfrm>
            <a:off x="427606" y="4389410"/>
            <a:ext cx="8287427" cy="6379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408305" marR="0" indent="-1905" algn="ctr" rtl="0">
              <a:lnSpc>
                <a:spcPct val="100000"/>
              </a:lnSpc>
              <a:spcBef>
                <a:spcPts val="0"/>
              </a:spcBef>
              <a:buClr>
                <a:srgbClr val="BEBFC0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815975" marR="0" indent="-3175" algn="ctr" rtl="0">
              <a:lnSpc>
                <a:spcPct val="100000"/>
              </a:lnSpc>
              <a:spcBef>
                <a:spcPts val="0"/>
              </a:spcBef>
              <a:buClr>
                <a:srgbClr val="BEBFC0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1224280" marR="0" indent="-5080" algn="ctr" rtl="0">
              <a:lnSpc>
                <a:spcPct val="100000"/>
              </a:lnSpc>
              <a:spcBef>
                <a:spcPts val="0"/>
              </a:spcBef>
              <a:buClr>
                <a:srgbClr val="BEBFC0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1631950" marR="0" indent="-6350" algn="ctr" rtl="0">
              <a:lnSpc>
                <a:spcPct val="100000"/>
              </a:lnSpc>
              <a:spcBef>
                <a:spcPts val="0"/>
              </a:spcBef>
              <a:buClr>
                <a:srgbClr val="BEBFC0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040255" marR="0" indent="-8255" algn="ctr" rtl="0">
              <a:spcBef>
                <a:spcPts val="360"/>
              </a:spcBef>
              <a:buClr>
                <a:srgbClr val="BEBFC0"/>
              </a:buClr>
              <a:buFont typeface="Arial" panose="020B0604020202020204"/>
              <a:buNone/>
              <a:defRPr sz="18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447925" marR="0" indent="-9525" algn="ctr" rtl="0">
              <a:spcBef>
                <a:spcPts val="360"/>
              </a:spcBef>
              <a:buClr>
                <a:srgbClr val="BEBFC0"/>
              </a:buClr>
              <a:buFont typeface="Arial" panose="020B0604020202020204"/>
              <a:buNone/>
              <a:defRPr sz="18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2856230" marR="0" indent="-11430" algn="ctr" rtl="0">
              <a:spcBef>
                <a:spcPts val="360"/>
              </a:spcBef>
              <a:buClr>
                <a:srgbClr val="BEBFC0"/>
              </a:buClr>
              <a:buFont typeface="Arial" panose="020B0604020202020204"/>
              <a:buNone/>
              <a:defRPr sz="18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263900" marR="0" indent="0" algn="ctr" rtl="0">
              <a:spcBef>
                <a:spcPts val="360"/>
              </a:spcBef>
              <a:buClr>
                <a:srgbClr val="BEBFC0"/>
              </a:buClr>
              <a:buFont typeface="Arial" panose="020B0604020202020204"/>
              <a:buNone/>
              <a:defRPr sz="1800" b="0" i="0" u="none" strike="noStrike" cap="none" baseline="0">
                <a:solidFill>
                  <a:srgbClr val="BEBFC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36B32F-2DE1-4D85-9FC0-DF7E0B432ED3}" type="datetime1">
              <a:rPr lang="en-US"/>
              <a:pPr>
                <a:defRPr/>
              </a:pPr>
              <a:t>4/2/2019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FAF359-92A5-4C19-AFF3-D74F535F0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advClick="0" advTm="5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05979"/>
            <a:ext cx="8229600" cy="43886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A0ECD710-2D38-4D72-8941-126703FC3731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points Single column">
  <p:cSld name="Bullet points Single colum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27606" y="343406"/>
            <a:ext cx="8287427" cy="200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rgbClr val="7FA8D6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27610" y="1396294"/>
            <a:ext cx="5816810" cy="290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40970" indent="-67945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281940" indent="-69215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422275" indent="-69850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422275" indent="-69850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422275" indent="-69850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244090" indent="-14224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652395" indent="-14414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060065" indent="-14541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468370" indent="-13462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27610" y="622841"/>
            <a:ext cx="8287427" cy="671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lnSpc>
                <a:spcPct val="101000"/>
              </a:lnSpc>
              <a:buClr>
                <a:schemeClr val="dk2"/>
              </a:buClr>
              <a:buFont typeface="Arial" panose="020B0604020202020204"/>
              <a:buNone/>
              <a:defRPr sz="2800">
                <a:solidFill>
                  <a:schemeClr val="dk2"/>
                </a:solidFill>
              </a:defRPr>
            </a:lvl1pPr>
            <a:lvl2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2pPr>
            <a:lvl3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3pPr>
            <a:lvl4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4pPr>
            <a:lvl5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slide without text">
  <p:cSld name="Chart slide without 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Shape 86"/>
          <p:cNvSpPr txBox="1">
            <a:spLocks noGrp="1"/>
          </p:cNvSpPr>
          <p:nvPr>
            <p:ph type="title"/>
          </p:nvPr>
        </p:nvSpPr>
        <p:spPr>
          <a:xfrm>
            <a:off x="427606" y="343406"/>
            <a:ext cx="8287427" cy="200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rgbClr val="7FA8D6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body" idx="1"/>
          </p:nvPr>
        </p:nvSpPr>
        <p:spPr>
          <a:xfrm>
            <a:off x="427610" y="622841"/>
            <a:ext cx="8287427" cy="671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lnSpc>
                <a:spcPct val="101000"/>
              </a:lnSpc>
              <a:buClr>
                <a:schemeClr val="dk2"/>
              </a:buClr>
              <a:buFont typeface="Arial" panose="020B0604020202020204"/>
              <a:buNone/>
              <a:defRPr sz="2800">
                <a:solidFill>
                  <a:schemeClr val="dk2"/>
                </a:solidFill>
              </a:defRPr>
            </a:lvl1pPr>
            <a:lvl2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2pPr>
            <a:lvl3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3pPr>
            <a:lvl4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4pPr>
            <a:lvl5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slide with text">
  <p:cSld name="Chart slide with 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427606" y="343406"/>
            <a:ext cx="8287427" cy="200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>
                <a:solidFill>
                  <a:srgbClr val="7FA8D6"/>
                </a:solidFill>
              </a:defRPr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427610" y="622841"/>
            <a:ext cx="8287427" cy="67168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indent="0" rtl="0">
              <a:lnSpc>
                <a:spcPct val="101000"/>
              </a:lnSpc>
              <a:buClr>
                <a:schemeClr val="dk2"/>
              </a:buClr>
              <a:buFont typeface="Arial" panose="020B0604020202020204"/>
              <a:buNone/>
              <a:defRPr sz="2800">
                <a:solidFill>
                  <a:schemeClr val="dk2"/>
                </a:solidFill>
              </a:defRPr>
            </a:lvl1pPr>
            <a:lvl2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2pPr>
            <a:lvl3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3pPr>
            <a:lvl4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4pPr>
            <a:lvl5pPr marL="0" indent="0" rtl="0">
              <a:lnSpc>
                <a:spcPct val="101000"/>
              </a:lnSpc>
              <a:buClr>
                <a:srgbClr val="006AB0"/>
              </a:buClr>
              <a:buFont typeface="Arial" panose="020B0604020202020204"/>
              <a:buNone/>
              <a:defRPr sz="2800">
                <a:solidFill>
                  <a:srgbClr val="006AB0"/>
                </a:solidFill>
              </a:defRPr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  <p:sp>
        <p:nvSpPr>
          <p:cNvPr id="91" name="Shape 91"/>
          <p:cNvSpPr txBox="1">
            <a:spLocks noGrp="1"/>
          </p:cNvSpPr>
          <p:nvPr>
            <p:ph type="body" idx="2"/>
          </p:nvPr>
        </p:nvSpPr>
        <p:spPr>
          <a:xfrm>
            <a:off x="427610" y="1396294"/>
            <a:ext cx="3981495" cy="290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rtl="0">
              <a:defRPr/>
            </a:lvl1pPr>
            <a:lvl2pPr rtl="0">
              <a:defRPr/>
            </a:lvl2pPr>
            <a:lvl3pPr rtl="0">
              <a:defRPr/>
            </a:lvl3pPr>
            <a:lvl4pPr rtl="0">
              <a:defRPr/>
            </a:lvl4pPr>
            <a:lvl5pPr rtl="0">
              <a:defRPr/>
            </a:lvl5pPr>
            <a:lvl6pPr rtl="0">
              <a:defRPr/>
            </a:lvl6pPr>
            <a:lvl7pPr rtl="0">
              <a:defRPr/>
            </a:lvl7pPr>
            <a:lvl8pPr rtl="0">
              <a:defRPr/>
            </a:lvl8pPr>
            <a:lvl9pPr rtl="0"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/>
          <p:nvPr/>
        </p:nvSpPr>
        <p:spPr>
          <a:xfrm>
            <a:off x="-57153" y="-31750"/>
            <a:ext cx="9258306" cy="520700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427606" y="3862160"/>
            <a:ext cx="8287427" cy="39986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99000"/>
              </a:lnSpc>
              <a:spcBef>
                <a:spcPts val="0"/>
              </a:spcBef>
              <a:buClr>
                <a:schemeClr val="lt1"/>
              </a:buClr>
              <a:buFont typeface="Arial" panose="020B0604020202020204"/>
              <a:buNone/>
              <a:defRPr sz="3800" b="0" i="0" u="none" strike="noStrike" cap="none" baseline="0">
                <a:solidFill>
                  <a:schemeClr val="lt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body" idx="1"/>
          </p:nvPr>
        </p:nvSpPr>
        <p:spPr>
          <a:xfrm>
            <a:off x="427608" y="4339844"/>
            <a:ext cx="8303717" cy="46596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22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244090" marR="0" indent="-14224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652395" marR="0" indent="-14414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060065" marR="0" indent="-14541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468370" marR="0" indent="-13462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sp>
        <p:nvSpPr>
          <p:cNvPr id="14" name="Shape 14"/>
          <p:cNvSpPr/>
          <p:nvPr/>
        </p:nvSpPr>
        <p:spPr>
          <a:xfrm>
            <a:off x="-65267" y="-36311"/>
            <a:ext cx="9274535" cy="5216126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title"/>
          </p:nvPr>
        </p:nvSpPr>
        <p:spPr>
          <a:xfrm>
            <a:off x="427606" y="343406"/>
            <a:ext cx="8287427" cy="200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99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19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body" idx="1"/>
          </p:nvPr>
        </p:nvSpPr>
        <p:spPr>
          <a:xfrm>
            <a:off x="427610" y="1396294"/>
            <a:ext cx="5816810" cy="290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40970" marR="0" indent="-67945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281940" marR="0" indent="-69215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422275" marR="0" indent="-69850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422275" marR="0" indent="-69850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422275" marR="0" indent="-69850" algn="l" rtl="0">
              <a:lnSpc>
                <a:spcPct val="115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9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244090" marR="0" indent="-14224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652395" marR="0" indent="-14414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060065" marR="0" indent="-14541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468370" marR="0" indent="-13462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grpSp>
        <p:nvGrpSpPr>
          <p:cNvPr id="60" name="Shape 60"/>
          <p:cNvGrpSpPr/>
          <p:nvPr/>
        </p:nvGrpSpPr>
        <p:grpSpPr>
          <a:xfrm>
            <a:off x="300489" y="4182689"/>
            <a:ext cx="8405835" cy="861227"/>
            <a:chOff x="354806" y="6431757"/>
            <a:chExt cx="9792493" cy="1003299"/>
          </a:xfrm>
        </p:grpSpPr>
        <p:cxnSp>
          <p:nvCxnSpPr>
            <p:cNvPr id="61" name="Shape 61"/>
            <p:cNvCxnSpPr/>
            <p:nvPr/>
          </p:nvCxnSpPr>
          <p:spPr>
            <a:xfrm>
              <a:off x="500062" y="6788945"/>
              <a:ext cx="9405936" cy="0"/>
            </a:xfrm>
            <a:prstGeom prst="straightConnector1">
              <a:avLst/>
            </a:prstGeom>
            <a:noFill/>
            <a:ln w="9525" cap="flat">
              <a:solidFill>
                <a:srgbClr val="67686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Shape 62"/>
            <p:cNvCxnSpPr/>
            <p:nvPr/>
          </p:nvCxnSpPr>
          <p:spPr>
            <a:xfrm rot="10800000" flipH="1">
              <a:off x="9906793" y="6431757"/>
              <a:ext cx="240505" cy="357188"/>
            </a:xfrm>
            <a:prstGeom prst="straightConnector1">
              <a:avLst/>
            </a:prstGeom>
            <a:noFill/>
            <a:ln w="9525" cap="flat">
              <a:solidFill>
                <a:srgbClr val="67686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3" name="Shape 63"/>
            <p:cNvSpPr/>
            <p:nvPr/>
          </p:nvSpPr>
          <p:spPr>
            <a:xfrm>
              <a:off x="354806" y="6755607"/>
              <a:ext cx="1057275" cy="67945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27606" y="343406"/>
            <a:ext cx="8287427" cy="20085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99000"/>
              </a:lnSpc>
              <a:spcBef>
                <a:spcPts val="0"/>
              </a:spcBef>
              <a:buClr>
                <a:srgbClr val="7FA8D6"/>
              </a:buClr>
              <a:buFont typeface="Arial" panose="020B0604020202020204"/>
              <a:buNone/>
              <a:defRPr sz="1900" b="0" i="0" u="none" strike="noStrike" cap="none" baseline="0">
                <a:solidFill>
                  <a:srgbClr val="7FA8D6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0" marR="0" indent="0" algn="l" rtl="0">
              <a:defRPr/>
            </a:lvl2pPr>
            <a:lvl3pPr marL="0" marR="0" indent="0" algn="l" rtl="0">
              <a:defRPr/>
            </a:lvl3pPr>
            <a:lvl4pPr marL="0" marR="0" indent="0" algn="l" rtl="0">
              <a:defRPr/>
            </a:lvl4pPr>
            <a:lvl5pPr marL="0" marR="0" indent="0" algn="l" rtl="0">
              <a:defRPr/>
            </a:lvl5pPr>
            <a:lvl6pPr marL="0" marR="0" indent="0" algn="l" rtl="0">
              <a:defRPr/>
            </a:lvl6pPr>
            <a:lvl7pPr marL="0" marR="0" indent="0" algn="l" rtl="0">
              <a:defRPr/>
            </a:lvl7pPr>
            <a:lvl8pPr marL="0" marR="0" indent="0" algn="l" rtl="0">
              <a:defRPr/>
            </a:lvl8pPr>
            <a:lvl9pPr marL="0" marR="0" indent="0" algn="l" rtl="0">
              <a:defRPr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>
            <a:off x="427610" y="1396294"/>
            <a:ext cx="3829457" cy="2902735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140970" marR="0" indent="-80645" algn="l" rtl="0">
              <a:lnSpc>
                <a:spcPct val="119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6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L="281940" marR="0" indent="-81915" algn="l" rtl="0">
              <a:lnSpc>
                <a:spcPct val="119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6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L="422275" marR="0" indent="-82550" algn="l" rtl="0">
              <a:lnSpc>
                <a:spcPct val="119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6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L="422275" marR="0" indent="-82550" algn="l" rtl="0">
              <a:lnSpc>
                <a:spcPct val="119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6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L="422275" marR="0" indent="-82550" algn="l" rtl="0">
              <a:lnSpc>
                <a:spcPct val="119000"/>
              </a:lnSpc>
              <a:spcBef>
                <a:spcPts val="0"/>
              </a:spcBef>
              <a:buClr>
                <a:schemeClr val="dk2"/>
              </a:buClr>
              <a:buFont typeface="Arial" panose="020B0604020202020204"/>
              <a:buChar char="•"/>
              <a:defRPr sz="16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L="2244090" marR="0" indent="-14224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L="2652395" marR="0" indent="-14414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L="3060065" marR="0" indent="-145415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L="3468370" marR="0" indent="-134620" algn="l" rtl="0">
              <a:spcBef>
                <a:spcPts val="360"/>
              </a:spcBef>
              <a:buClr>
                <a:schemeClr val="dk1"/>
              </a:buClr>
              <a:buFont typeface="Arial" panose="020B0604020202020204"/>
              <a:buChar char="•"/>
              <a:defRPr sz="1800" b="0" i="0" u="none" strike="noStrike" cap="none" baseline="0">
                <a:solidFill>
                  <a:schemeClr val="dk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endParaRPr/>
          </a:p>
        </p:txBody>
      </p:sp>
      <p:grpSp>
        <p:nvGrpSpPr>
          <p:cNvPr id="81" name="Shape 81"/>
          <p:cNvGrpSpPr/>
          <p:nvPr/>
        </p:nvGrpSpPr>
        <p:grpSpPr>
          <a:xfrm>
            <a:off x="300489" y="4182689"/>
            <a:ext cx="8405835" cy="861227"/>
            <a:chOff x="354806" y="6431757"/>
            <a:chExt cx="9792493" cy="1003299"/>
          </a:xfrm>
        </p:grpSpPr>
        <p:cxnSp>
          <p:nvCxnSpPr>
            <p:cNvPr id="82" name="Shape 82"/>
            <p:cNvCxnSpPr/>
            <p:nvPr/>
          </p:nvCxnSpPr>
          <p:spPr>
            <a:xfrm>
              <a:off x="500062" y="6788945"/>
              <a:ext cx="9405936" cy="0"/>
            </a:xfrm>
            <a:prstGeom prst="straightConnector1">
              <a:avLst/>
            </a:prstGeom>
            <a:noFill/>
            <a:ln w="9525" cap="flat">
              <a:solidFill>
                <a:srgbClr val="67686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83" name="Shape 83"/>
            <p:cNvCxnSpPr/>
            <p:nvPr/>
          </p:nvCxnSpPr>
          <p:spPr>
            <a:xfrm rot="10800000" flipH="1">
              <a:off x="9906793" y="6431757"/>
              <a:ext cx="240505" cy="357188"/>
            </a:xfrm>
            <a:prstGeom prst="straightConnector1">
              <a:avLst/>
            </a:prstGeom>
            <a:noFill/>
            <a:ln w="9525" cap="flat">
              <a:solidFill>
                <a:srgbClr val="67686E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84" name="Shape 84"/>
            <p:cNvSpPr/>
            <p:nvPr/>
          </p:nvSpPr>
          <p:spPr>
            <a:xfrm>
              <a:off x="354806" y="6755607"/>
              <a:ext cx="1057275" cy="679450"/>
            </a:xfrm>
            <a:prstGeom prst="rect">
              <a:avLst/>
            </a:prstGeom>
            <a:blipFill>
              <a:blip r:embed="rId5"/>
              <a:stretch>
                <a:fillRect/>
              </a:stretch>
            </a:blipFill>
          </p:spPr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1.png"/><Relationship Id="rId7" Type="http://schemas.openxmlformats.org/officeDocument/2006/relationships/image" Target="../media/image14.jpeg"/><Relationship Id="rId2" Type="http://schemas.openxmlformats.org/officeDocument/2006/relationships/hyperlink" Target="http://intranet.bmj.com/projects/project-status/archived-projects/branding-project/the-logo-centre/logo-files/product-and-service-logos/bmj-journals/Heart.tif/image_view_fullscreen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gif"/><Relationship Id="rId4" Type="http://schemas.openxmlformats.org/officeDocument/2006/relationships/hyperlink" Target="http://intranet.bmj.com/projects/project-status/archived-projects/branding-project/the-logo-centre/logo-files/product-and-service-logos/bmj-journals/Gut.tif/image_view_fullscreen" TargetMode="External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bmjopen.bmj.com/" TargetMode="Externa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40352" y="3939902"/>
            <a:ext cx="1203598" cy="1203598"/>
          </a:xfrm>
          <a:prstGeom prst="rect">
            <a:avLst/>
          </a:prstGeom>
        </p:spPr>
      </p:pic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ctrTitle"/>
          </p:nvPr>
        </p:nvSpPr>
        <p:spPr>
          <a:xfrm>
            <a:off x="427606" y="3204613"/>
            <a:ext cx="8287427" cy="376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lvl="0">
              <a:buSzPct val="25000"/>
            </a:pPr>
            <a:r>
              <a:rPr lang="en-GB" sz="3400" dirty="0"/>
              <a:t>BMJ Journals</a:t>
            </a:r>
            <a:br>
              <a:rPr lang="en-GB" sz="3400" dirty="0"/>
            </a:br>
            <a:r>
              <a:rPr lang="en-GB" sz="3400" dirty="0"/>
              <a:t>Online Collection</a:t>
            </a:r>
          </a:p>
        </p:txBody>
      </p:sp>
      <p:sp>
        <p:nvSpPr>
          <p:cNvPr id="99" name="Shape 99"/>
          <p:cNvSpPr txBox="1">
            <a:spLocks noGrp="1"/>
          </p:cNvSpPr>
          <p:nvPr>
            <p:ph type="subTitle" idx="1"/>
          </p:nvPr>
        </p:nvSpPr>
        <p:spPr>
          <a:xfrm>
            <a:off x="427606" y="4264718"/>
            <a:ext cx="8287427" cy="63794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lvl="0">
              <a:buSzPct val="25000"/>
            </a:pPr>
            <a:r>
              <a:rPr lang="en-US" dirty="0"/>
              <a:t>A guide to the BMJ Journals websites – </a:t>
            </a:r>
          </a:p>
          <a:p>
            <a:pPr lvl="0">
              <a:buSzPct val="25000"/>
            </a:pPr>
            <a:r>
              <a:rPr lang="en-US" dirty="0"/>
              <a:t>what they can do and how to use them</a:t>
            </a:r>
          </a:p>
        </p:txBody>
      </p:sp>
      <p:sp>
        <p:nvSpPr>
          <p:cNvPr id="2" name="矩形 1"/>
          <p:cNvSpPr/>
          <p:nvPr/>
        </p:nvSpPr>
        <p:spPr>
          <a:xfrm>
            <a:off x="304800" y="1809750"/>
            <a:ext cx="388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</a:rPr>
              <a:t>http://journals.bmj.com</a:t>
            </a:r>
            <a:endParaRPr lang="zh-CN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553272" y="571414"/>
            <a:ext cx="2146520" cy="671689"/>
          </a:xfrm>
          <a:prstGeom prst="rect">
            <a:avLst/>
          </a:prstGeom>
        </p:spPr>
        <p:txBody>
          <a:bodyPr/>
          <a:lstStyle/>
          <a:p>
            <a:pPr marL="73025" indent="0">
              <a:lnSpc>
                <a:spcPts val="2815"/>
              </a:lnSpc>
              <a:buClr>
                <a:schemeClr val="dk2"/>
              </a:buClr>
              <a:buNone/>
            </a:pPr>
            <a:r>
              <a:rPr lang="en-US" altLang="zh-CN" sz="2800" dirty="0">
                <a:solidFill>
                  <a:schemeClr val="bg2"/>
                </a:solidFill>
              </a:rPr>
              <a:t>BMJ</a:t>
            </a:r>
            <a:r>
              <a:rPr lang="zh-CN" altLang="en-US" sz="2800" dirty="0">
                <a:solidFill>
                  <a:schemeClr val="bg2"/>
                </a:solidFill>
              </a:rPr>
              <a:t>简介</a:t>
            </a:r>
            <a:endParaRPr lang="en-GB" sz="2800" dirty="0">
              <a:solidFill>
                <a:schemeClr val="bg2"/>
              </a:solidFill>
            </a:endParaRPr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4294967295"/>
          </p:nvPr>
        </p:nvSpPr>
        <p:spPr>
          <a:xfrm>
            <a:off x="365401" y="1140195"/>
            <a:ext cx="8573081" cy="290273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成立于 </a:t>
            </a:r>
            <a:r>
              <a:rPr lang="en-US" altLang="zh-CN" sz="1600" dirty="0">
                <a:solidFill>
                  <a:schemeClr val="bg2"/>
                </a:solidFill>
              </a:rPr>
              <a:t>1840 </a:t>
            </a:r>
            <a:r>
              <a:rPr lang="zh-CN" altLang="en-US" sz="1600" dirty="0">
                <a:solidFill>
                  <a:schemeClr val="bg2"/>
                </a:solidFill>
              </a:rPr>
              <a:t>年，有 </a:t>
            </a:r>
            <a:r>
              <a:rPr lang="en-US" altLang="zh-CN" sz="1600" dirty="0">
                <a:solidFill>
                  <a:schemeClr val="bg2"/>
                </a:solidFill>
              </a:rPr>
              <a:t>170 </a:t>
            </a:r>
            <a:r>
              <a:rPr lang="zh-CN" altLang="en-US" sz="1600" dirty="0">
                <a:solidFill>
                  <a:schemeClr val="bg2"/>
                </a:solidFill>
              </a:rPr>
              <a:t>多年的历史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直属于英国医学会</a:t>
            </a:r>
            <a:endParaRPr lang="en-US" altLang="zh-CN" sz="1600" dirty="0">
              <a:solidFill>
                <a:schemeClr val="bg2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以其旗舰期刊</a:t>
            </a:r>
            <a:r>
              <a:rPr lang="en-US" altLang="zh-CN" sz="1600" dirty="0">
                <a:solidFill>
                  <a:schemeClr val="bg2"/>
                </a:solidFill>
              </a:rPr>
              <a:t>《</a:t>
            </a:r>
            <a:r>
              <a:rPr lang="zh-CN" altLang="en-US" sz="1600" dirty="0">
                <a:solidFill>
                  <a:schemeClr val="bg2"/>
                </a:solidFill>
              </a:rPr>
              <a:t>英国医学杂志</a:t>
            </a:r>
            <a:r>
              <a:rPr lang="en-US" altLang="zh-CN" sz="1600" dirty="0">
                <a:solidFill>
                  <a:schemeClr val="bg2"/>
                </a:solidFill>
              </a:rPr>
              <a:t>》</a:t>
            </a:r>
            <a:r>
              <a:rPr lang="zh-CN" altLang="en-US" sz="1600" dirty="0">
                <a:solidFill>
                  <a:schemeClr val="bg2"/>
                </a:solidFill>
              </a:rPr>
              <a:t>缩写命名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致力于促进世界医学发展和患者健康改善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影响全球</a:t>
            </a:r>
            <a:r>
              <a:rPr lang="en-US" altLang="zh-CN" sz="1600" dirty="0">
                <a:solidFill>
                  <a:schemeClr val="bg2"/>
                </a:solidFill>
              </a:rPr>
              <a:t>160</a:t>
            </a:r>
            <a:r>
              <a:rPr lang="zh-CN" altLang="en-US" sz="1600" dirty="0">
                <a:solidFill>
                  <a:schemeClr val="bg2"/>
                </a:solidFill>
              </a:rPr>
              <a:t>多个国家和地区的读者和用户</a:t>
            </a: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2"/>
                </a:solidFill>
              </a:rPr>
              <a:t>总部设于伦敦，在美国、印度、巴西、中国有分部</a:t>
            </a:r>
            <a:endParaRPr lang="en-GB" sz="1600" dirty="0">
              <a:solidFill>
                <a:schemeClr val="bg2"/>
              </a:solidFill>
            </a:endParaRPr>
          </a:p>
          <a:p>
            <a:pPr>
              <a:buNone/>
            </a:pPr>
            <a:endParaRPr lang="en-GB" dirty="0"/>
          </a:p>
        </p:txBody>
      </p:sp>
      <p:pic>
        <p:nvPicPr>
          <p:cNvPr id="16386" name="Picture 2" descr="BMJ : British Medical Journal: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21492" y="627534"/>
            <a:ext cx="2310278" cy="3080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YK\Documents\Tencent Files\76434492\Image\C2C\2L[MYY$YP$9W@SQM1$3[RO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11510"/>
            <a:ext cx="4176464" cy="407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YK\Documents\Tencent Files\76434492\Image\C2C\}V9`IJFSNL6IQUS~$_R$KY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483518"/>
            <a:ext cx="6574163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YK\Documents\Tencent Files\76434492\Image\C2C\MSO2NHS@G@3`RZS1A2H8@}N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3478"/>
            <a:ext cx="7239000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YK\Documents\Tencent Files\76434492\Image\C2C\}8MX)(BNI`O~0IP_EA6(K[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1470"/>
            <a:ext cx="6264696" cy="446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YK\Documents\Tencent Files\76434492\Image\C2C\O{ATF`8`)J[4Z%MQ9WFG)AA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3964"/>
            <a:ext cx="7020272" cy="436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0"/>
          <p:cNvSpPr>
            <a:spLocks noChangeArrowheads="1"/>
          </p:cNvSpPr>
          <p:nvPr/>
        </p:nvSpPr>
        <p:spPr bwMode="auto">
          <a:xfrm>
            <a:off x="6156326" y="2139554"/>
            <a:ext cx="2671763" cy="810815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45716" tIns="45716" rIns="45716" bIns="45716"/>
          <a:lstStyle/>
          <a:p>
            <a:pPr marL="190500" indent="-190500" defTabSz="914400">
              <a:spcBef>
                <a:spcPct val="25000"/>
              </a:spcBef>
              <a:spcAft>
                <a:spcPct val="5000"/>
              </a:spcAft>
              <a:buClr>
                <a:srgbClr val="00ADEF"/>
              </a:buClr>
              <a:buFontTx/>
              <a:buChar char="•"/>
            </a:pPr>
            <a:endParaRPr lang="en-GB" sz="1200">
              <a:latin typeface="Arial Unicode MS" panose="020B0604020202020204" pitchFamily="34" charset="-128"/>
              <a:ea typeface="ヒラギノ角ゴ Pro W3"/>
              <a:cs typeface="ヒラギノ角ゴ Pro W3"/>
            </a:endParaRPr>
          </a:p>
        </p:txBody>
      </p:sp>
      <p:sp>
        <p:nvSpPr>
          <p:cNvPr id="35843" name="Rectangle 11"/>
          <p:cNvSpPr>
            <a:spLocks noChangeArrowheads="1"/>
          </p:cNvSpPr>
          <p:nvPr/>
        </p:nvSpPr>
        <p:spPr bwMode="auto">
          <a:xfrm>
            <a:off x="250825" y="2085975"/>
            <a:ext cx="2687638" cy="967979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45716" tIns="45716" rIns="45716" bIns="45716"/>
          <a:lstStyle/>
          <a:p>
            <a:pPr marL="190500" indent="-190500" defTabSz="914400">
              <a:spcBef>
                <a:spcPct val="25000"/>
              </a:spcBef>
              <a:spcAft>
                <a:spcPct val="5000"/>
              </a:spcAft>
              <a:buClr>
                <a:srgbClr val="00ADEF"/>
              </a:buClr>
              <a:buFontTx/>
              <a:buChar char="•"/>
            </a:pPr>
            <a:endParaRPr lang="en-GB" sz="1200">
              <a:latin typeface="Arial Unicode MS" panose="020B0604020202020204" pitchFamily="34" charset="-128"/>
              <a:ea typeface="ヒラギノ角ゴ Pro W3"/>
              <a:cs typeface="ヒラギノ角ゴ Pro W3"/>
            </a:endParaRPr>
          </a:p>
        </p:txBody>
      </p:sp>
      <p:sp>
        <p:nvSpPr>
          <p:cNvPr id="35844" name="Rectangle 14"/>
          <p:cNvSpPr>
            <a:spLocks noChangeArrowheads="1"/>
          </p:cNvSpPr>
          <p:nvPr/>
        </p:nvSpPr>
        <p:spPr bwMode="auto">
          <a:xfrm>
            <a:off x="3132138" y="2193131"/>
            <a:ext cx="2379662" cy="872729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lIns="45716" tIns="45716" rIns="45716" bIns="45716"/>
          <a:lstStyle/>
          <a:p>
            <a:pPr marL="190500" indent="-190500" defTabSz="914400">
              <a:spcBef>
                <a:spcPct val="25000"/>
              </a:spcBef>
              <a:spcAft>
                <a:spcPct val="5000"/>
              </a:spcAft>
              <a:buClr>
                <a:srgbClr val="00ADEF"/>
              </a:buClr>
              <a:buFontTx/>
              <a:buChar char="•"/>
            </a:pPr>
            <a:endParaRPr lang="en-GB" sz="1200">
              <a:latin typeface="Arial Unicode MS" panose="020B0604020202020204" pitchFamily="34" charset="-128"/>
              <a:ea typeface="ヒラギノ角ゴ Pro W3"/>
              <a:cs typeface="ヒラギノ角ゴ Pro W3"/>
            </a:endParaRPr>
          </a:p>
        </p:txBody>
      </p:sp>
      <p:pic>
        <p:nvPicPr>
          <p:cNvPr id="35847" name="Picture 8" descr="Heart.tif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86013" y="2783682"/>
            <a:ext cx="1104900" cy="270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8" name="Picture 9" descr="Gut.tif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179389" y="2836069"/>
            <a:ext cx="1296987" cy="435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9" name="Picture 10" descr="THX.jpg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95288" y="3956447"/>
            <a:ext cx="1217612" cy="289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0" name="Picture 11" descr="bmj cmyk image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1298575" y="2518172"/>
            <a:ext cx="81280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3" name="Picture 14" descr="BNF Logo (CMYK)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641601" y="3483769"/>
            <a:ext cx="981075" cy="4060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4" name="Picture 19" descr="BMJ_135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72000" y="1591606"/>
            <a:ext cx="4024312" cy="265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2" name="Picture 2" descr="http://intranet.bmj.com/branding-project/the-logo-centre/logo-files/product-and-service-logos/dtb/online-logos/dtb-logos-online-logos/DTB-logo-grey-red-RGB-Sml.gif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1476376" y="3271838"/>
            <a:ext cx="898525" cy="471725"/>
          </a:xfrm>
          <a:prstGeom prst="rect">
            <a:avLst/>
          </a:prstGeom>
          <a:noFill/>
        </p:spPr>
      </p:pic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defTabSz="912495"/>
            <a:r>
              <a:rPr lang="zh-CN" altLang="en-US" dirty="0"/>
              <a:t>在临床实践及科研方面，涵盖各学科最新临床进展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7700" y="411510"/>
            <a:ext cx="2397866" cy="648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7606" y="343406"/>
            <a:ext cx="8287427" cy="370956"/>
          </a:xfrm>
        </p:spPr>
        <p:txBody>
          <a:bodyPr/>
          <a:lstStyle/>
          <a:p>
            <a:r>
              <a:rPr lang="zh-CN" altLang="en-US" dirty="0"/>
              <a:t>检索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411510"/>
            <a:ext cx="4037815" cy="405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矩形 6"/>
          <p:cNvSpPr/>
          <p:nvPr/>
        </p:nvSpPr>
        <p:spPr>
          <a:xfrm>
            <a:off x="1475656" y="3867894"/>
            <a:ext cx="1728192" cy="216024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491880" y="3799892"/>
            <a:ext cx="1728192" cy="216024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3528" y="3795886"/>
            <a:ext cx="1080120" cy="292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单刊浏览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164494" y="3435846"/>
            <a:ext cx="1415618" cy="292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跨刊主题检索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19872" y="4060304"/>
            <a:ext cx="864096" cy="216024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56685" y="4315711"/>
            <a:ext cx="1415618" cy="292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高级检索设置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95486"/>
            <a:ext cx="3414505" cy="476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4090" y="748138"/>
            <a:ext cx="3934395" cy="2629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4984750" y="1182291"/>
            <a:ext cx="184731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8385" y="171869"/>
            <a:ext cx="8287427" cy="671689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检索</a:t>
            </a: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43808" y="804680"/>
            <a:ext cx="1344677" cy="144016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772867" y="446381"/>
            <a:ext cx="1415618" cy="292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单刊主题检索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757600" y="957079"/>
            <a:ext cx="427856" cy="225211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9107" y="172852"/>
            <a:ext cx="3227877" cy="3949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右箭头 1"/>
          <p:cNvSpPr/>
          <p:nvPr/>
        </p:nvSpPr>
        <p:spPr>
          <a:xfrm>
            <a:off x="4207248" y="1013381"/>
            <a:ext cx="216024" cy="112605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54089" y="2211710"/>
            <a:ext cx="1967197" cy="1008112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27606" y="343406"/>
            <a:ext cx="8287427" cy="500152"/>
          </a:xfrm>
        </p:spPr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最新一期（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Current Issue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800465"/>
            <a:ext cx="4491410" cy="3589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1331640" y="1635646"/>
            <a:ext cx="576064" cy="225211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785458"/>
            <a:ext cx="5957804" cy="3700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5105400" y="823522"/>
            <a:ext cx="3816350" cy="276999"/>
          </a:xfrm>
          <a:prstGeom prst="rect">
            <a:avLst/>
          </a:prstGeom>
          <a:solidFill>
            <a:srgbClr val="D6ECEE"/>
          </a:solidFill>
          <a:ln w="28575">
            <a:solidFill>
              <a:schemeClr val="tx1"/>
            </a:solidFill>
            <a:miter lim="800000"/>
          </a:ln>
          <a:effectLst/>
        </p:spPr>
        <p:txBody>
          <a:bodyPr>
            <a:spAutoFit/>
          </a:bodyPr>
          <a:lstStyle/>
          <a:p>
            <a:endParaRPr lang="en-GB" sz="1200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371" y="279881"/>
            <a:ext cx="8287427" cy="671689"/>
          </a:xfrm>
        </p:spPr>
        <p:txBody>
          <a:bodyPr/>
          <a:lstStyle/>
          <a:p>
            <a:r>
              <a:rPr lang="en-US" sz="19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Topic collections</a:t>
            </a:r>
          </a:p>
        </p:txBody>
      </p:sp>
      <p:sp>
        <p:nvSpPr>
          <p:cNvPr id="8" name="矩形 7"/>
          <p:cNvSpPr/>
          <p:nvPr/>
        </p:nvSpPr>
        <p:spPr>
          <a:xfrm>
            <a:off x="2555776" y="1656574"/>
            <a:ext cx="720080" cy="204737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11760" y="1886540"/>
            <a:ext cx="3095277" cy="169332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‘</a:t>
            </a:r>
          </a:p>
          <a:p>
            <a:r>
              <a:rPr lang="en-GB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Current Issue’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标签页下的</a:t>
            </a:r>
            <a:r>
              <a:rPr lang="en-GB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‘Topic collections’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可以帮读者找到感兴趣的内容</a:t>
            </a:r>
            <a:r>
              <a:rPr lang="en-GB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endParaRPr lang="en-GB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GB" altLang="zh-CN" sz="1200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BMJ </a:t>
            </a:r>
            <a:r>
              <a:rPr lang="en-GB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Journals online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的每一篇文章都被划分到一个主题类别，作为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BMJ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电子版的原创设计，可以更容易的跨刊检索</a:t>
            </a:r>
            <a:endParaRPr lang="en-GB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GB" altLang="zh-CN" sz="1200" b="1" i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BMJ 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Journals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有超过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250 </a:t>
            </a:r>
            <a:r>
              <a:rPr lang="zh-CN" altLang="en-US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临床和非临床的</a:t>
            </a:r>
            <a:r>
              <a:rPr lang="en-GB" altLang="zh-CN" sz="1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topic collections.</a:t>
            </a:r>
          </a:p>
          <a:p>
            <a:pPr algn="ctr"/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607" y="627534"/>
            <a:ext cx="4522103" cy="3813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83678"/>
            <a:ext cx="8287427" cy="671689"/>
          </a:xfrm>
        </p:spPr>
        <p:txBody>
          <a:bodyPr/>
          <a:lstStyle/>
          <a:p>
            <a:r>
              <a:rPr lang="zh-CN" altLang="en-US" sz="19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在线优先出版</a:t>
            </a:r>
            <a:endParaRPr lang="en-US" sz="1900" dirty="0">
              <a:solidFill>
                <a:srgbClr val="7FA8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043607" y="1491630"/>
            <a:ext cx="432049" cy="144016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43607" y="2139702"/>
            <a:ext cx="2736304" cy="100811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200" dirty="0"/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已被接收但尚未出版的文章可提前从网站获取，通过我们的网站，可浏览这些文章的原始手稿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通过期刊首页的</a:t>
            </a:r>
            <a:r>
              <a:rPr lang="en-GB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‘Online First’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可以查看这些文章</a:t>
            </a:r>
            <a:endParaRPr lang="en-GB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5812" y="517739"/>
            <a:ext cx="4032053" cy="3785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0394" y="-12123"/>
            <a:ext cx="8287427" cy="671689"/>
          </a:xfrm>
        </p:spPr>
        <p:txBody>
          <a:bodyPr/>
          <a:lstStyle/>
          <a:p>
            <a:r>
              <a:rPr lang="zh-CN" altLang="en-US" sz="19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过往巻期查询</a:t>
            </a:r>
            <a:endParaRPr lang="en-US" sz="1900" dirty="0">
              <a:solidFill>
                <a:srgbClr val="7FA8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95735" y="1275607"/>
            <a:ext cx="313995" cy="144016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040244" y="1816690"/>
            <a:ext cx="1883684" cy="292038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可查看该刊历年文献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771550"/>
            <a:ext cx="4487603" cy="3763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09550"/>
            <a:ext cx="8287427" cy="671689"/>
          </a:xfrm>
        </p:spPr>
        <p:txBody>
          <a:bodyPr/>
          <a:lstStyle/>
          <a:p>
            <a:r>
              <a:rPr lang="zh-CN" altLang="en-US" sz="19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文章浏览方式</a:t>
            </a:r>
            <a:endParaRPr lang="en-US" sz="1900" dirty="0">
              <a:solidFill>
                <a:srgbClr val="7FA8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551062" y="2355726"/>
            <a:ext cx="1148730" cy="144016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347864" y="986181"/>
            <a:ext cx="1883684" cy="694957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每篇文章都有摘要、题录、全文或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pdf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格式</a:t>
            </a:r>
            <a:endParaRPr lang="en-GB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文章摘要和题录免费获取</a:t>
            </a:r>
            <a:endParaRPr lang="en-GB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715341" y="2355726"/>
            <a:ext cx="1148730" cy="216024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3824" y="64117"/>
            <a:ext cx="8287427" cy="671689"/>
          </a:xfrm>
        </p:spPr>
        <p:txBody>
          <a:bodyPr/>
          <a:lstStyle/>
          <a:p>
            <a:r>
              <a:rPr lang="zh-CN" altLang="en-US" sz="14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文章内特色功能</a:t>
            </a:r>
            <a:r>
              <a:rPr lang="en-US" altLang="zh-CN" sz="14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400" dirty="0">
                <a:solidFill>
                  <a:srgbClr val="7FA8D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与作者互动</a:t>
            </a:r>
            <a:endParaRPr lang="en-US" sz="1400" dirty="0">
              <a:solidFill>
                <a:srgbClr val="7FA8D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907" y="411510"/>
            <a:ext cx="3891401" cy="4040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3347864" y="2211710"/>
            <a:ext cx="1076722" cy="1368152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347864" y="3579862"/>
            <a:ext cx="1076722" cy="216024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94944"/>
            <a:ext cx="2362397" cy="415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右箭头 1"/>
          <p:cNvSpPr/>
          <p:nvPr/>
        </p:nvSpPr>
        <p:spPr>
          <a:xfrm>
            <a:off x="4499992" y="3615866"/>
            <a:ext cx="504056" cy="108012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39530"/>
            <a:ext cx="5234526" cy="321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3" name="Rectangle 7"/>
          <p:cNvSpPr>
            <a:spLocks noChangeArrowheads="1"/>
          </p:cNvSpPr>
          <p:nvPr/>
        </p:nvSpPr>
        <p:spPr bwMode="auto">
          <a:xfrm>
            <a:off x="889722" y="666750"/>
            <a:ext cx="7416078" cy="461665"/>
          </a:xfrm>
          <a:prstGeom prst="rect">
            <a:avLst/>
          </a:prstGeom>
          <a:noFill/>
          <a:ln w="2857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r>
              <a:rPr lang="zh-CN" altLang="en-US" sz="1200" b="1" dirty="0">
                <a:solidFill>
                  <a:srgbClr val="000714"/>
                </a:solidFill>
              </a:rPr>
              <a:t>邮件提醒服务可帮助读者知晓期刊的最新在线发行动态；通过该邮件，读者还可以直接浏览最新内容，如文章、信件和评论</a:t>
            </a:r>
            <a:r>
              <a:rPr lang="zh-CN" altLang="en-US" sz="1200" dirty="0">
                <a:solidFill>
                  <a:srgbClr val="000714"/>
                </a:solidFill>
              </a:rPr>
              <a:t>。</a:t>
            </a:r>
            <a:endParaRPr lang="en-GB" sz="1200" b="1" dirty="0">
              <a:solidFill>
                <a:srgbClr val="000714"/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457200" y="147462"/>
            <a:ext cx="8287427" cy="519288"/>
          </a:xfrm>
        </p:spPr>
        <p:txBody>
          <a:bodyPr/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邮件提醒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03219" y="2638048"/>
            <a:ext cx="946923" cy="293741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15616" y="2937318"/>
            <a:ext cx="1018931" cy="930576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8898" y="2598254"/>
            <a:ext cx="1534226" cy="35688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在期刊任意页面都有该图标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4703" y="555526"/>
            <a:ext cx="6285334" cy="3936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6"/>
          <p:cNvSpPr>
            <a:spLocks noGrp="1"/>
          </p:cNvSpPr>
          <p:nvPr>
            <p:ph type="body" idx="1"/>
          </p:nvPr>
        </p:nvSpPr>
        <p:spPr>
          <a:xfrm>
            <a:off x="457200" y="147462"/>
            <a:ext cx="8287427" cy="519288"/>
          </a:xfrm>
        </p:spPr>
        <p:txBody>
          <a:bodyPr/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Keep updated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220072" y="3363838"/>
            <a:ext cx="2129965" cy="936104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1024" y="436821"/>
            <a:ext cx="3580631" cy="400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6"/>
          <p:cNvSpPr>
            <a:spLocks noGrp="1"/>
          </p:cNvSpPr>
          <p:nvPr>
            <p:ph type="body" idx="1"/>
          </p:nvPr>
        </p:nvSpPr>
        <p:spPr>
          <a:xfrm>
            <a:off x="457200" y="147462"/>
            <a:ext cx="8287427" cy="519288"/>
          </a:xfrm>
        </p:spPr>
        <p:txBody>
          <a:bodyPr/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My alert</a:t>
            </a:r>
            <a:endParaRPr 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1141" y="392697"/>
            <a:ext cx="3228772" cy="405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/>
          <p:cNvSpPr/>
          <p:nvPr/>
        </p:nvSpPr>
        <p:spPr>
          <a:xfrm>
            <a:off x="2267744" y="1419622"/>
            <a:ext cx="946923" cy="221733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5220072" y="1491630"/>
            <a:ext cx="288032" cy="110866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57886" y="555526"/>
            <a:ext cx="6660232" cy="392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9235" y="0"/>
            <a:ext cx="8287427" cy="671689"/>
          </a:xfrm>
        </p:spPr>
        <p:txBody>
          <a:bodyPr/>
          <a:lstStyle/>
          <a:p>
            <a:r>
              <a:rPr lang="zh-CN" altLang="en-US" dirty="0"/>
              <a:t>提交手稿</a:t>
            </a:r>
            <a:endParaRPr lang="en-US" dirty="0"/>
          </a:p>
        </p:txBody>
      </p:sp>
      <p:sp>
        <p:nvSpPr>
          <p:cNvPr id="8" name="矩形 7"/>
          <p:cNvSpPr/>
          <p:nvPr/>
        </p:nvSpPr>
        <p:spPr>
          <a:xfrm>
            <a:off x="4180590" y="1326231"/>
            <a:ext cx="946923" cy="221733"/>
          </a:xfrm>
          <a:prstGeom prst="rect">
            <a:avLst/>
          </a:prstGeom>
          <a:noFill/>
          <a:ln w="25400" cap="flat" cmpd="sng" algn="ctr">
            <a:solidFill>
              <a:srgbClr val="E3722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  <a:sym typeface="Arial" panose="020B0604020202020204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35896" y="1635646"/>
            <a:ext cx="2590056" cy="972006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</a:t>
            </a:r>
            <a:r>
              <a:rPr lang="en-GB" altLang="zh-CN" sz="11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ScholarOne</a:t>
            </a:r>
            <a:r>
              <a:rPr lang="en-GB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系统，</a:t>
            </a:r>
            <a:r>
              <a:rPr lang="en-GB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BMJ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所有期刊均可在线进行手稿提交及跟踪。可通过</a:t>
            </a:r>
            <a:r>
              <a:rPr lang="en-GB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期刊首页的</a:t>
            </a:r>
            <a:r>
              <a:rPr lang="en-GB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‘Submit a paper’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或</a:t>
            </a:r>
            <a:r>
              <a:rPr lang="en-GB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‘About the journal’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了解详情。</a:t>
            </a:r>
            <a:endParaRPr lang="en-GB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42858"/>
            <a:ext cx="6643706" cy="4740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4786314" y="928676"/>
            <a:ext cx="1150937" cy="233363"/>
          </a:xfrm>
          <a:prstGeom prst="ellipse">
            <a:avLst/>
          </a:prstGeom>
          <a:noFill/>
          <a:ln w="19050">
            <a:solidFill>
              <a:srgbClr val="0000FF"/>
            </a:solidFill>
            <a:rou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156176" y="1491630"/>
            <a:ext cx="2914580" cy="2215991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http://bmjopen.bmj.com/</a:t>
            </a:r>
            <a:endParaRPr lang="en-GB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2"/>
            </a:endParaRPr>
          </a:p>
          <a:p>
            <a:r>
              <a:rPr lang="en-GB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access</a:t>
            </a:r>
          </a:p>
          <a:p>
            <a:r>
              <a:rPr lang="en-GB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Open peer review</a:t>
            </a:r>
          </a:p>
          <a:p>
            <a:r>
              <a:rPr lang="en-GB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sharing</a:t>
            </a:r>
          </a:p>
          <a:p>
            <a:endParaRPr lang="en-GB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zh-CN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Launch date:2011</a:t>
            </a:r>
            <a:endParaRPr lang="en-GB" sz="1600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altLang="zh-CN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</a:t>
            </a:r>
            <a:r>
              <a:rPr lang="zh-CN" alt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：</a:t>
            </a:r>
            <a:r>
              <a:rPr lang="en-US" altLang="zh-CN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2.562</a:t>
            </a:r>
          </a:p>
          <a:p>
            <a:r>
              <a:rPr lang="en-US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Acceptance rate: 60%</a:t>
            </a:r>
            <a:endParaRPr lang="en-GB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9972"/>
            <a:ext cx="5682465" cy="4092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>
  <a:themeElements>
    <a:clrScheme name="BMJ">
      <a:dk1>
        <a:srgbClr val="747678"/>
      </a:dk1>
      <a:lt1>
        <a:srgbClr val="FFFFFF"/>
      </a:lt1>
      <a:dk2>
        <a:srgbClr val="2A6EBB"/>
      </a:dk2>
      <a:lt2>
        <a:srgbClr val="F0AB00"/>
      </a:lt2>
      <a:accent1>
        <a:srgbClr val="E37222"/>
      </a:accent1>
      <a:accent2>
        <a:srgbClr val="CD202C"/>
      </a:accent2>
      <a:accent3>
        <a:srgbClr val="C50084"/>
      </a:accent3>
      <a:accent4>
        <a:srgbClr val="7D5CC6"/>
      </a:accent4>
      <a:accent5>
        <a:srgbClr val="00B2A9"/>
      </a:accent5>
      <a:accent6>
        <a:srgbClr val="69BE28"/>
      </a:accent6>
      <a:hlink>
        <a:srgbClr val="E37222"/>
      </a:hlink>
      <a:folHlink>
        <a:srgbClr val="E3722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BMJ">
      <a:dk1>
        <a:srgbClr val="747678"/>
      </a:dk1>
      <a:lt1>
        <a:srgbClr val="FFFFFF"/>
      </a:lt1>
      <a:dk2>
        <a:srgbClr val="2A6EBB"/>
      </a:dk2>
      <a:lt2>
        <a:srgbClr val="F0AB00"/>
      </a:lt2>
      <a:accent1>
        <a:srgbClr val="E37222"/>
      </a:accent1>
      <a:accent2>
        <a:srgbClr val="CD202C"/>
      </a:accent2>
      <a:accent3>
        <a:srgbClr val="C50084"/>
      </a:accent3>
      <a:accent4>
        <a:srgbClr val="7D5CC6"/>
      </a:accent4>
      <a:accent5>
        <a:srgbClr val="00B2A9"/>
      </a:accent5>
      <a:accent6>
        <a:srgbClr val="69BE28"/>
      </a:accent6>
      <a:hlink>
        <a:srgbClr val="E37222"/>
      </a:hlink>
      <a:folHlink>
        <a:srgbClr val="E3722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BMJ">
      <a:dk1>
        <a:srgbClr val="747678"/>
      </a:dk1>
      <a:lt1>
        <a:srgbClr val="FFFFFF"/>
      </a:lt1>
      <a:dk2>
        <a:srgbClr val="2A6EBB"/>
      </a:dk2>
      <a:lt2>
        <a:srgbClr val="F0AB00"/>
      </a:lt2>
      <a:accent1>
        <a:srgbClr val="E37222"/>
      </a:accent1>
      <a:accent2>
        <a:srgbClr val="CD202C"/>
      </a:accent2>
      <a:accent3>
        <a:srgbClr val="C50084"/>
      </a:accent3>
      <a:accent4>
        <a:srgbClr val="7D5CC6"/>
      </a:accent4>
      <a:accent5>
        <a:srgbClr val="00B2A9"/>
      </a:accent5>
      <a:accent6>
        <a:srgbClr val="69BE28"/>
      </a:accent6>
      <a:hlink>
        <a:srgbClr val="E37222"/>
      </a:hlink>
      <a:folHlink>
        <a:srgbClr val="E3722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BMJ">
      <a:dk1>
        <a:srgbClr val="747678"/>
      </a:dk1>
      <a:lt1>
        <a:srgbClr val="FFFFFF"/>
      </a:lt1>
      <a:dk2>
        <a:srgbClr val="2A6EBB"/>
      </a:dk2>
      <a:lt2>
        <a:srgbClr val="F0AB00"/>
      </a:lt2>
      <a:accent1>
        <a:srgbClr val="E37222"/>
      </a:accent1>
      <a:accent2>
        <a:srgbClr val="CD202C"/>
      </a:accent2>
      <a:accent3>
        <a:srgbClr val="C50084"/>
      </a:accent3>
      <a:accent4>
        <a:srgbClr val="7D5CC6"/>
      </a:accent4>
      <a:accent5>
        <a:srgbClr val="00B2A9"/>
      </a:accent5>
      <a:accent6>
        <a:srgbClr val="69BE28"/>
      </a:accent6>
      <a:hlink>
        <a:srgbClr val="E37222"/>
      </a:hlink>
      <a:folHlink>
        <a:srgbClr val="E3722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847</Words>
  <Application>Microsoft Office PowerPoint</Application>
  <PresentationFormat>全屏显示(16:9)</PresentationFormat>
  <Paragraphs>71</Paragraphs>
  <Slides>20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4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/>
      <vt:lpstr/>
      <vt:lpstr/>
      <vt:lpstr/>
      <vt:lpstr>幻灯片 1</vt:lpstr>
      <vt:lpstr>BMJ Journals Online Collection</vt:lpstr>
      <vt:lpstr>幻灯片 3</vt:lpstr>
      <vt:lpstr>幻灯片 4</vt:lpstr>
      <vt:lpstr>幻灯片 5</vt:lpstr>
      <vt:lpstr>检索</vt:lpstr>
      <vt:lpstr>幻灯片 7</vt:lpstr>
      <vt:lpstr>最新一期（Current Issue）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Dju-Lyn Chng</dc:creator>
  <cp:lastModifiedBy>Administrator</cp:lastModifiedBy>
  <cp:revision>82</cp:revision>
  <dcterms:created xsi:type="dcterms:W3CDTF">2017-09-26T09:09:04Z</dcterms:created>
  <dcterms:modified xsi:type="dcterms:W3CDTF">2019-04-02T07:37:09Z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2052-10.1.0.6750</vt:lpwstr>
  </property>
</Properties>
</file>