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59" r:id="rId6"/>
    <p:sldId id="260" r:id="rId7"/>
    <p:sldId id="261" r:id="rId8"/>
    <p:sldId id="262" r:id="rId9"/>
    <p:sldId id="263" r:id="rId10"/>
    <p:sldId id="264" r:id="rId11"/>
    <p:sldId id="265" r:id="rId12"/>
    <p:sldId id="290" r:id="rId13"/>
    <p:sldId id="266" r:id="rId14"/>
    <p:sldId id="267" r:id="rId15"/>
    <p:sldId id="268" r:id="rId16"/>
    <p:sldId id="291" r:id="rId17"/>
    <p:sldId id="269" r:id="rId18"/>
    <p:sldId id="320" r:id="rId19"/>
    <p:sldId id="345" r:id="rId20"/>
    <p:sldId id="270" r:id="rId21"/>
    <p:sldId id="271" r:id="rId22"/>
    <p:sldId id="273" r:id="rId23"/>
    <p:sldId id="370" r:id="rId24"/>
    <p:sldId id="275" r:id="rId25"/>
    <p:sldId id="372" r:id="rId26"/>
    <p:sldId id="373" r:id="rId27"/>
    <p:sldId id="374" r:id="rId28"/>
    <p:sldId id="371" r:id="rId29"/>
    <p:sldId id="278" r:id="rId30"/>
    <p:sldId id="279" r:id="rId31"/>
    <p:sldId id="281" r:id="rId32"/>
    <p:sldId id="391" r:id="rId33"/>
    <p:sldId id="392" r:id="rId34"/>
    <p:sldId id="293" r:id="rId35"/>
    <p:sldId id="394" r:id="rId36"/>
    <p:sldId id="395" r:id="rId37"/>
    <p:sldId id="396" r:id="rId3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217" autoAdjust="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59"/>
        <p:guide pos="283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1902" y="-102"/>
      </p:cViewPr>
      <p:guideLst>
        <p:guide orient="horz" pos="2879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CD1B9-485E-4C6F-9162-92BF0D4F9C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D07AE-6B91-4720-A2EF-6291CAF61ED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D07AE-6B91-4720-A2EF-6291CAF61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D07AE-6B91-4720-A2EF-6291CAF61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D07AE-6B91-4720-A2EF-6291CAF61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BD07AE-6B91-4720-A2EF-6291CAF61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黑体" panose="02010600030101010101" pitchFamily="2" charset="-122"/>
                <a:ea typeface="黑体" panose="02010600030101010101" pitchFamily="2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-24"/>
            <a:ext cx="9144000" cy="571504"/>
            <a:chOff x="0" y="-24"/>
            <a:chExt cx="9144000" cy="571504"/>
          </a:xfrm>
        </p:grpSpPr>
        <p:sp>
          <p:nvSpPr>
            <p:cNvPr id="11" name="矩形 10"/>
            <p:cNvSpPr/>
            <p:nvPr userDrawn="1"/>
          </p:nvSpPr>
          <p:spPr>
            <a:xfrm>
              <a:off x="0" y="0"/>
              <a:ext cx="2643174" cy="571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梯形 11"/>
            <p:cNvSpPr/>
            <p:nvPr userDrawn="1"/>
          </p:nvSpPr>
          <p:spPr>
            <a:xfrm>
              <a:off x="2285984" y="0"/>
              <a:ext cx="928694" cy="571480"/>
            </a:xfrm>
            <a:prstGeom prst="trapezoid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 userDrawn="1"/>
          </p:nvSpPr>
          <p:spPr>
            <a:xfrm>
              <a:off x="3714744" y="0"/>
              <a:ext cx="5429256" cy="57148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梯形 13"/>
            <p:cNvSpPr/>
            <p:nvPr userDrawn="1"/>
          </p:nvSpPr>
          <p:spPr>
            <a:xfrm rot="10800000">
              <a:off x="3143240" y="0"/>
              <a:ext cx="928694" cy="571480"/>
            </a:xfrm>
            <a:prstGeom prst="trapezoid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Picture 3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472" y="-24"/>
              <a:ext cx="1714512" cy="561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16" name="Picture 5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916779"/>
            <a:ext cx="2136935" cy="86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矩形 16"/>
          <p:cNvSpPr/>
          <p:nvPr userDrawn="1"/>
        </p:nvSpPr>
        <p:spPr>
          <a:xfrm flipH="1">
            <a:off x="6786574" y="6558624"/>
            <a:ext cx="45719" cy="2857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42926"/>
            <a:ext cx="8229600" cy="1000124"/>
          </a:xfrm>
        </p:spPr>
        <p:txBody>
          <a:bodyPr>
            <a:normAutofit/>
          </a:bodyPr>
          <a:lstStyle>
            <a:lvl1pPr>
              <a:defRPr sz="4000">
                <a:latin typeface="黑体" panose="02010600030101010101" pitchFamily="2" charset="-122"/>
                <a:ea typeface="黑体" panose="02010600030101010101" pitchFamily="2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2800">
                <a:latin typeface="+mn-lt"/>
                <a:ea typeface="黑体" panose="02010600030101010101" pitchFamily="2" charset="-122"/>
              </a:defRPr>
            </a:lvl1pPr>
            <a:lvl2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 sz="2400">
                <a:latin typeface="+mn-lt"/>
                <a:ea typeface="黑体" panose="02010600030101010101" pitchFamily="2" charset="-122"/>
              </a:defRPr>
            </a:lvl2pPr>
            <a:lvl3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 sz="2000">
                <a:latin typeface="+mn-lt"/>
                <a:ea typeface="黑体" panose="02010600030101010101" pitchFamily="2" charset="-122"/>
              </a:defRPr>
            </a:lvl3pPr>
            <a:lvl4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 sz="1800">
                <a:latin typeface="+mn-lt"/>
                <a:ea typeface="黑体" panose="02010600030101010101" pitchFamily="2" charset="-122"/>
              </a:defRPr>
            </a:lvl4pPr>
            <a:lvl5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Calibri" panose="020F0502020204030204" pitchFamily="34" charset="0"/>
              <a:buChar char="–"/>
              <a:defRPr sz="1800">
                <a:latin typeface="+mn-lt"/>
                <a:ea typeface="黑体" panose="02010600030101010101" pitchFamily="2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0" y="-24"/>
            <a:ext cx="9144000" cy="571504"/>
            <a:chOff x="0" y="-24"/>
            <a:chExt cx="9144000" cy="571504"/>
          </a:xfrm>
        </p:grpSpPr>
        <p:sp>
          <p:nvSpPr>
            <p:cNvPr id="9" name="矩形 8"/>
            <p:cNvSpPr/>
            <p:nvPr userDrawn="1"/>
          </p:nvSpPr>
          <p:spPr>
            <a:xfrm>
              <a:off x="0" y="0"/>
              <a:ext cx="2643174" cy="571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梯形 9"/>
            <p:cNvSpPr/>
            <p:nvPr userDrawn="1"/>
          </p:nvSpPr>
          <p:spPr>
            <a:xfrm>
              <a:off x="2285984" y="0"/>
              <a:ext cx="928694" cy="571480"/>
            </a:xfrm>
            <a:prstGeom prst="trapezoid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 userDrawn="1"/>
          </p:nvSpPr>
          <p:spPr>
            <a:xfrm>
              <a:off x="3714744" y="0"/>
              <a:ext cx="5429256" cy="57148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梯形 11"/>
            <p:cNvSpPr/>
            <p:nvPr userDrawn="1"/>
          </p:nvSpPr>
          <p:spPr>
            <a:xfrm rot="10800000">
              <a:off x="3143240" y="0"/>
              <a:ext cx="928694" cy="571480"/>
            </a:xfrm>
            <a:prstGeom prst="trapezoid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6387" name="Picture 3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472" y="-24"/>
              <a:ext cx="1714512" cy="561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16389" name="Picture 5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916779"/>
            <a:ext cx="2136935" cy="869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矩形 18"/>
          <p:cNvSpPr/>
          <p:nvPr userDrawn="1"/>
        </p:nvSpPr>
        <p:spPr>
          <a:xfrm flipH="1">
            <a:off x="6786574" y="6558624"/>
            <a:ext cx="45719" cy="2857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grpSp>
        <p:nvGrpSpPr>
          <p:cNvPr id="5" name="组合 4"/>
          <p:cNvGrpSpPr/>
          <p:nvPr userDrawn="1"/>
        </p:nvGrpSpPr>
        <p:grpSpPr>
          <a:xfrm>
            <a:off x="0" y="-24"/>
            <a:ext cx="9144000" cy="571504"/>
            <a:chOff x="0" y="-24"/>
            <a:chExt cx="9144000" cy="571504"/>
          </a:xfrm>
        </p:grpSpPr>
        <p:sp>
          <p:nvSpPr>
            <p:cNvPr id="6" name="矩形 5"/>
            <p:cNvSpPr/>
            <p:nvPr userDrawn="1"/>
          </p:nvSpPr>
          <p:spPr>
            <a:xfrm>
              <a:off x="0" y="0"/>
              <a:ext cx="2643174" cy="571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梯形 6"/>
            <p:cNvSpPr/>
            <p:nvPr userDrawn="1"/>
          </p:nvSpPr>
          <p:spPr>
            <a:xfrm>
              <a:off x="2285984" y="0"/>
              <a:ext cx="928694" cy="571480"/>
            </a:xfrm>
            <a:prstGeom prst="trapezoid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 userDrawn="1"/>
          </p:nvSpPr>
          <p:spPr>
            <a:xfrm>
              <a:off x="3714744" y="0"/>
              <a:ext cx="5429256" cy="57148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梯形 8"/>
            <p:cNvSpPr/>
            <p:nvPr userDrawn="1"/>
          </p:nvSpPr>
          <p:spPr>
            <a:xfrm rot="10800000">
              <a:off x="3143240" y="0"/>
              <a:ext cx="928694" cy="571480"/>
            </a:xfrm>
            <a:prstGeom prst="trapezoid">
              <a:avLst/>
            </a:prstGeom>
            <a:solidFill>
              <a:srgbClr val="FF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Picture 3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472" y="-24"/>
              <a:ext cx="1714512" cy="561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GIF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http://www.annualreviews.org/journal/anchem" TargetMode="Externa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</p:nvPr>
        </p:nvSpPr>
        <p:spPr>
          <a:xfrm>
            <a:off x="-516255" y="1571625"/>
            <a:ext cx="9741535" cy="1470025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sz="40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数据库使用指南</a:t>
            </a:r>
            <a:endParaRPr lang="zh-CN" altLang="en-US" sz="4000" b="1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>
          <a:xfrm>
            <a:off x="688975" y="3041650"/>
            <a:ext cx="8021320" cy="1752600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2018</a:t>
            </a:r>
            <a:endParaRPr lang="en-US" altLang="zh-CN" dirty="0" smtClean="0">
              <a:solidFill>
                <a:schemeClr val="tx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pic>
        <p:nvPicPr>
          <p:cNvPr id="8" name="图片 7" descr="1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86124"/>
            <a:ext cx="3268450" cy="3228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idx="1"/>
          </p:nvPr>
        </p:nvSpPr>
        <p:spPr>
          <a:xfrm>
            <a:off x="571472" y="1643050"/>
            <a:ext cx="8091488" cy="4757737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文献在科研过程中的重要作用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综述文献（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Review Article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 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出版社及其出版物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全文数据库的使用方法</a:t>
            </a:r>
            <a:endParaRPr lang="en-US" altLang="zh-CN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ct val="110000"/>
              </a:lnSpc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浏览</a:t>
            </a:r>
            <a:endParaRPr lang="en-US" altLang="zh-CN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ct val="110000"/>
              </a:lnSpc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检索</a:t>
            </a:r>
            <a:endParaRPr lang="en-US" altLang="zh-CN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ct val="110000"/>
              </a:lnSpc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个性化账户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214282" y="714356"/>
            <a:ext cx="8229600" cy="770391"/>
          </a:xfrm>
        </p:spPr>
        <p:txBody>
          <a:bodyPr/>
          <a:lstStyle/>
          <a:p>
            <a:r>
              <a:rPr lang="zh-CN" altLang="en-US" b="1" dirty="0" smtClean="0">
                <a:latin typeface="华文细黑" panose="02010600040101010101" charset="-122"/>
                <a:ea typeface="华文细黑" panose="02010600040101010101" charset="-122"/>
              </a:rPr>
              <a:t>　内　容　提　纲</a:t>
            </a:r>
            <a:endParaRPr lang="zh-CN" altLang="en-US" b="1" dirty="0" smtClean="0"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2214554"/>
            <a:ext cx="7554912" cy="35814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3200" dirty="0" smtClean="0"/>
              <a:t>记录有知识的一切载体</a:t>
            </a:r>
            <a:endParaRPr lang="zh-CN" altLang="en-US" sz="3200" dirty="0" smtClean="0"/>
          </a:p>
          <a:p>
            <a:pPr eaLnBrk="1" hangingPunct="1">
              <a:defRPr/>
            </a:pPr>
            <a:endParaRPr lang="zh-CN" altLang="en-US" sz="3200" dirty="0" smtClean="0"/>
          </a:p>
          <a:p>
            <a:pPr eaLnBrk="1" hangingPunct="1">
              <a:buFontTx/>
              <a:buNone/>
              <a:defRPr/>
            </a:pPr>
            <a:r>
              <a:rPr lang="zh-CN" altLang="en-US" sz="2800" dirty="0" smtClean="0"/>
              <a:t>传统印刷文献，视频声频文件，网页</a:t>
            </a:r>
            <a:r>
              <a:rPr lang="en-US" altLang="zh-CN" sz="2800" dirty="0" smtClean="0"/>
              <a:t>……</a:t>
            </a:r>
            <a:endParaRPr lang="en-US" altLang="zh-CN" sz="2800" dirty="0" smtClean="0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770391"/>
          </a:xfrm>
        </p:spPr>
        <p:txBody>
          <a:bodyPr/>
          <a:lstStyle/>
          <a:p>
            <a:pPr algn="l"/>
            <a:r>
              <a:rPr lang="zh-CN" altLang="en-US" dirty="0" smtClean="0"/>
              <a:t>什么是文献</a:t>
            </a:r>
            <a:r>
              <a:rPr lang="en-US" altLang="zh-CN" dirty="0" smtClean="0"/>
              <a:t>……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4863" y="2089811"/>
            <a:ext cx="7547429" cy="32657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183061" y="2525236"/>
            <a:ext cx="1396088" cy="783775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V="1">
            <a:off x="4690806" y="4193470"/>
            <a:ext cx="1320806" cy="886279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V="1">
            <a:off x="3098775" y="4752273"/>
            <a:ext cx="1134836" cy="886279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flipV="1">
            <a:off x="1277232" y="5673931"/>
            <a:ext cx="1134836" cy="886279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sp>
        <p:nvSpPr>
          <p:cNvPr id="9" name="标题 4"/>
          <p:cNvSpPr txBox="1"/>
          <p:nvPr/>
        </p:nvSpPr>
        <p:spPr>
          <a:xfrm>
            <a:off x="285720" y="1000108"/>
            <a:ext cx="8229600" cy="7703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文献</a:t>
            </a: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-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科研的基础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530" y="5227620"/>
            <a:ext cx="1200150" cy="1104900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685" y="4511658"/>
            <a:ext cx="1485900" cy="1114425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6098" y="3189950"/>
            <a:ext cx="1257300" cy="1609725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18776" y="2580125"/>
            <a:ext cx="1095375" cy="1581150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6405" y="3360040"/>
            <a:ext cx="1552575" cy="1095375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64457" y="1149350"/>
            <a:ext cx="8317593" cy="5468938"/>
          </a:xfrm>
        </p:spPr>
        <p:txBody>
          <a:bodyPr>
            <a:noAutofit/>
          </a:bodyPr>
          <a:lstStyle/>
          <a:p>
            <a:pPr eaLnBrk="1" hangingPunct="1">
              <a:lnSpc>
                <a:spcPts val="3000"/>
              </a:lnSpc>
              <a:defRPr/>
            </a:pPr>
            <a:r>
              <a:rPr lang="zh-CN" altLang="en-US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一次文献</a:t>
            </a:r>
            <a:r>
              <a:rPr lang="en-US" altLang="zh-CN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- </a:t>
            </a:r>
            <a:r>
              <a:rPr lang="en-US" altLang="zh-CN" sz="16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primary document</a:t>
            </a:r>
            <a:endParaRPr lang="en-US" altLang="zh-CN" sz="16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>
              <a:lnSpc>
                <a:spcPts val="3000"/>
              </a:lnSpc>
              <a:buNone/>
              <a:defRPr/>
            </a:pP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　 </a:t>
            </a:r>
            <a:r>
              <a:rPr lang="zh-CN" altLang="en-US" sz="16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作者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以</a:t>
            </a:r>
            <a:r>
              <a:rPr lang="zh-CN" altLang="en-US" sz="1600" dirty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本人研究成果为基本素材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而创作或撰写的文献，不管创作时是否参考或引用了他人的著作，也不管该文献以何种物质形式出现，均属一次文献。</a:t>
            </a:r>
            <a:r>
              <a:rPr lang="zh-CN" altLang="en-US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大部分期刊上发表的文章和在科技会议上发表的论文均属一次文献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。</a:t>
            </a:r>
            <a:endParaRPr lang="zh-CN" altLang="en-US" sz="16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>
              <a:lnSpc>
                <a:spcPts val="3000"/>
              </a:lnSpc>
              <a:defRPr/>
            </a:pPr>
            <a:r>
              <a:rPr lang="zh-CN" altLang="en-US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二次文献</a:t>
            </a:r>
            <a:r>
              <a:rPr lang="en-US" altLang="zh-CN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-</a:t>
            </a:r>
            <a:r>
              <a:rPr lang="en-US" altLang="zh-CN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secondary </a:t>
            </a:r>
            <a:r>
              <a:rPr lang="en-US" altLang="zh-CN" sz="16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document</a:t>
            </a:r>
            <a:endParaRPr lang="zh-CN" altLang="en-US" sz="1600" b="1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ts val="3000"/>
              </a:lnSpc>
              <a:buNone/>
              <a:defRPr/>
            </a:pPr>
            <a:r>
              <a:rPr lang="zh-CN" altLang="en-US" sz="16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文献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工作者</a:t>
            </a:r>
            <a:r>
              <a:rPr lang="zh-CN" altLang="en-US" sz="1600" dirty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对一次文献进行加工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、提炼和压缩之后的产物，</a:t>
            </a:r>
            <a:endParaRPr lang="en-US" altLang="zh-CN" sz="1600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ts val="3000"/>
              </a:lnSpc>
              <a:buNone/>
              <a:defRPr/>
            </a:pP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以及为了便于管理和利用一次文献而编辑、出版和累积起来的</a:t>
            </a:r>
            <a:endParaRPr lang="en-US" altLang="zh-CN" sz="1600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ts val="3000"/>
              </a:lnSpc>
              <a:buNone/>
              <a:defRPr/>
            </a:pP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工具性文献。</a:t>
            </a:r>
            <a:r>
              <a:rPr lang="zh-CN" altLang="en-US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比如文摘、索引，检索工具</a:t>
            </a:r>
            <a:r>
              <a:rPr lang="en-US" altLang="zh-CN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……</a:t>
            </a:r>
            <a:endParaRPr lang="zh-CN" altLang="en-US" sz="1600" b="1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lvl="1" indent="-342900">
              <a:lnSpc>
                <a:spcPts val="3000"/>
              </a:lnSpc>
              <a:buBlip>
                <a:blip r:embed="rId1"/>
              </a:buBlip>
              <a:defRPr/>
            </a:pPr>
            <a:r>
              <a:rPr lang="zh-CN" altLang="en-US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三次文献</a:t>
            </a:r>
            <a:r>
              <a:rPr lang="en-US" altLang="zh-CN" sz="1600" b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- tertiary document</a:t>
            </a:r>
            <a:r>
              <a:rPr lang="zh-CN" altLang="en-US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</a:t>
            </a:r>
            <a:endParaRPr lang="en-US" altLang="zh-CN" sz="1600" b="1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ts val="3000"/>
              </a:lnSpc>
              <a:buNone/>
              <a:defRPr/>
            </a:pPr>
            <a:r>
              <a:rPr lang="zh-CN" altLang="en-US" sz="16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对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有关的</a:t>
            </a:r>
            <a:r>
              <a:rPr lang="zh-CN" altLang="en-US" sz="1600" dirty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一次文献和二次文献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进行</a:t>
            </a:r>
            <a:r>
              <a:rPr lang="zh-CN" altLang="en-US" sz="1600" dirty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广泛深入的分析研究</a:t>
            </a: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综</a:t>
            </a:r>
            <a:endParaRPr lang="en-US" altLang="zh-CN" sz="1600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>
              <a:lnSpc>
                <a:spcPts val="3000"/>
              </a:lnSpc>
              <a:buNone/>
              <a:defRPr/>
            </a:pPr>
            <a:r>
              <a:rPr lang="zh-CN" altLang="en-US" sz="1600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合概括而成的产物。</a:t>
            </a:r>
            <a:r>
              <a:rPr lang="zh-CN" altLang="en-US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如</a:t>
            </a:r>
            <a:r>
              <a:rPr lang="zh-CN" altLang="en-US" sz="1600" b="1" dirty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综述</a:t>
            </a:r>
            <a:r>
              <a:rPr lang="zh-CN" altLang="en-US" sz="1600" b="1" dirty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、述评、百科全书、辞典等。</a:t>
            </a:r>
            <a:endParaRPr lang="zh-CN" altLang="en-US" sz="1600" b="1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544987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b="1" dirty="0" smtClean="0">
                <a:latin typeface="华文细黑" panose="02010600040101010101" charset="-122"/>
                <a:ea typeface="华文细黑" panose="02010600040101010101" charset="-122"/>
              </a:rPr>
              <a:t>文献的类型</a:t>
            </a:r>
            <a:endParaRPr lang="zh-CN" altLang="en-US" b="1" dirty="0"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58085" y="5072074"/>
            <a:ext cx="609601" cy="55154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3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157842" y="1149079"/>
            <a:ext cx="609601" cy="55154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1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58085" y="3000372"/>
            <a:ext cx="609601" cy="55154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</a:rPr>
              <a:t>2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5814" y="1657916"/>
            <a:ext cx="5569858" cy="4849586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sp>
        <p:nvSpPr>
          <p:cNvPr id="5" name="标题 4"/>
          <p:cNvSpPr txBox="1"/>
          <p:nvPr/>
        </p:nvSpPr>
        <p:spPr>
          <a:xfrm>
            <a:off x="214282" y="714356"/>
            <a:ext cx="8229600" cy="7703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j-cs"/>
              </a:rPr>
              <a:t>如何让文献支撑你起的科研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j-cs"/>
            </a:endParaRPr>
          </a:p>
        </p:txBody>
      </p:sp>
      <p:sp>
        <p:nvSpPr>
          <p:cNvPr id="6" name="圆角矩形标注 5"/>
          <p:cNvSpPr/>
          <p:nvPr/>
        </p:nvSpPr>
        <p:spPr>
          <a:xfrm>
            <a:off x="6565900" y="4430145"/>
            <a:ext cx="1523999" cy="754742"/>
          </a:xfrm>
          <a:prstGeom prst="wedgeRoundRectCallout">
            <a:avLst>
              <a:gd name="adj1" fmla="val -116398"/>
              <a:gd name="adj2" fmla="val 187981"/>
              <a:gd name="adj3" fmla="val 1666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l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钢筋骨架：</a:t>
            </a:r>
            <a:endParaRPr lang="en-US" altLang="zh-CN" sz="2000" dirty="0" smtClean="0">
              <a:solidFill>
                <a:schemeClr val="tx1"/>
              </a:solidFill>
              <a:latin typeface="华文细黑" panose="02010600040101010101" charset="-122"/>
              <a:ea typeface="华文细黑" panose="02010600040101010101" charset="-122"/>
            </a:endParaRPr>
          </a:p>
          <a:p>
            <a:pPr marL="342900" lvl="0" indent="-342900" algn="l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二</a:t>
            </a:r>
            <a:r>
              <a:rPr lang="zh-CN" altLang="en-US" sz="2000" dirty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次</a:t>
            </a:r>
            <a:r>
              <a:rPr lang="zh-CN" altLang="en-US" sz="200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文献</a:t>
            </a:r>
            <a:endParaRPr lang="en-US" altLang="zh-CN" sz="2000" dirty="0">
              <a:solidFill>
                <a:schemeClr val="tx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6246585" y="2064317"/>
            <a:ext cx="2641600" cy="1436914"/>
          </a:xfrm>
          <a:prstGeom prst="wedgeRoundRectCallout">
            <a:avLst>
              <a:gd name="adj1" fmla="val -73243"/>
              <a:gd name="adj2" fmla="val 102390"/>
              <a:gd name="adj3" fmla="val 1666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l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三次文献、一次文献</a:t>
            </a:r>
            <a:endParaRPr lang="en-US" altLang="zh-CN" sz="2000" dirty="0" smtClean="0">
              <a:solidFill>
                <a:schemeClr val="tx1"/>
              </a:solidFill>
              <a:latin typeface="华文细黑" panose="02010600040101010101" charset="-122"/>
              <a:ea typeface="华文细黑" panose="02010600040101010101" charset="-122"/>
            </a:endParaRPr>
          </a:p>
          <a:p>
            <a:pPr marL="342900" lvl="0" indent="-342900" algn="l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满足深入研究需求</a:t>
            </a:r>
            <a:endParaRPr lang="en-US" altLang="zh-CN" sz="2000" dirty="0">
              <a:solidFill>
                <a:schemeClr val="tx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770391"/>
          </a:xfrm>
        </p:spPr>
        <p:txBody>
          <a:bodyPr>
            <a:normAutofit/>
          </a:bodyPr>
          <a:lstStyle/>
          <a:p>
            <a:pPr lvl="0" algn="l"/>
            <a:r>
              <a:rPr lang="zh-CN" altLang="en-US" b="1" dirty="0">
                <a:latin typeface="华文细黑" panose="02010600040101010101" charset="-122"/>
                <a:ea typeface="华文细黑" panose="02010600040101010101" charset="-122"/>
              </a:rPr>
              <a:t>如何让文献支撑你起的</a:t>
            </a:r>
            <a:r>
              <a:rPr lang="zh-CN" altLang="en-US" b="1" dirty="0" smtClean="0">
                <a:latin typeface="华文细黑" panose="02010600040101010101" charset="-122"/>
                <a:ea typeface="华文细黑" panose="02010600040101010101" charset="-122"/>
              </a:rPr>
              <a:t>科研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5428" y="1575705"/>
            <a:ext cx="8273142" cy="4694465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sp>
        <p:nvSpPr>
          <p:cNvPr id="6" name="圆角矩形标注 5"/>
          <p:cNvSpPr/>
          <p:nvPr/>
        </p:nvSpPr>
        <p:spPr>
          <a:xfrm>
            <a:off x="1500166" y="1928802"/>
            <a:ext cx="3106058" cy="624114"/>
          </a:xfrm>
          <a:prstGeom prst="wedgeRoundRectCallout">
            <a:avLst>
              <a:gd name="adj1" fmla="val 60113"/>
              <a:gd name="adj2" fmla="val 102445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l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800" b="0" dirty="0" smtClean="0">
                <a:solidFill>
                  <a:srgbClr val="FF0000"/>
                </a:solidFill>
              </a:rPr>
              <a:t>地基出</a:t>
            </a:r>
            <a:r>
              <a:rPr lang="zh-CN" altLang="en-US" sz="2800" b="0" dirty="0">
                <a:solidFill>
                  <a:srgbClr val="FF0000"/>
                </a:solidFill>
              </a:rPr>
              <a:t>了</a:t>
            </a:r>
            <a:r>
              <a:rPr lang="zh-CN" altLang="en-US" sz="2800" b="0" dirty="0" smtClean="0">
                <a:solidFill>
                  <a:srgbClr val="FF0000"/>
                </a:solidFill>
              </a:rPr>
              <a:t>问题</a:t>
            </a:r>
            <a:r>
              <a:rPr lang="en-US" altLang="zh-CN" sz="2800" b="0" dirty="0" smtClean="0">
                <a:solidFill>
                  <a:srgbClr val="FF0000"/>
                </a:solidFill>
              </a:rPr>
              <a:t>……</a:t>
            </a:r>
            <a:endParaRPr lang="en-US" altLang="zh-CN" sz="2800" b="0" dirty="0">
              <a:solidFill>
                <a:srgbClr val="FF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3135086" y="2815771"/>
            <a:ext cx="5312228" cy="3483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64457" y="1277257"/>
            <a:ext cx="8114393" cy="5225143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  <a:defRPr/>
            </a:pP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三次文献，科研文献</a:t>
            </a:r>
            <a:endParaRPr lang="en-US" altLang="zh-CN" sz="2600" dirty="0" smtClean="0">
              <a:latin typeface="华文细黑" panose="02010600040101010101" charset="-122"/>
              <a:ea typeface="华文细黑" panose="02010600040101010101" charset="-122"/>
            </a:endParaRPr>
          </a:p>
          <a:p>
            <a:pPr>
              <a:lnSpc>
                <a:spcPct val="170000"/>
              </a:lnSpc>
              <a:defRPr/>
            </a:pP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对到目前为止的、与某一</a:t>
            </a:r>
            <a:r>
              <a:rPr lang="zh-CN" altLang="en-US" sz="2600" dirty="0">
                <a:latin typeface="华文细黑" panose="02010600040101010101" charset="-122"/>
                <a:ea typeface="华文细黑" panose="02010600040101010101" charset="-122"/>
              </a:rPr>
              <a:t>科研</a:t>
            </a: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领域相关的各种文献进行</a:t>
            </a:r>
            <a:r>
              <a:rPr lang="zh-CN" altLang="en-US" sz="2600" dirty="0" smtClean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</a:rPr>
              <a:t>系统查阅、综合分析</a:t>
            </a: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而写成的一种学术论文；</a:t>
            </a:r>
            <a:endParaRPr lang="zh-CN" altLang="en-US" sz="2600" dirty="0" smtClean="0">
              <a:latin typeface="华文细黑" panose="02010600040101010101" charset="-122"/>
              <a:ea typeface="华文细黑" panose="02010600040101010101" charset="-122"/>
            </a:endParaRPr>
          </a:p>
          <a:p>
            <a:pPr>
              <a:lnSpc>
                <a:spcPct val="170000"/>
              </a:lnSpc>
              <a:defRPr/>
            </a:pP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反映某一</a:t>
            </a:r>
            <a:r>
              <a:rPr lang="zh-CN" altLang="en-US" sz="2600" dirty="0">
                <a:latin typeface="华文细黑" panose="02010600040101010101" charset="-122"/>
                <a:ea typeface="华文细黑" panose="02010600040101010101" charset="-122"/>
              </a:rPr>
              <a:t>领域</a:t>
            </a: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的</a:t>
            </a:r>
            <a:r>
              <a:rPr lang="zh-CN" altLang="en-US" sz="2600" dirty="0" smtClean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</a:rPr>
              <a:t>新水平、新动态、新技术和新发现。</a:t>
            </a: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从其历史到现状，存在问题以及发展趋势等，都要进行全面的介绍和评论；</a:t>
            </a:r>
            <a:endParaRPr lang="zh-CN" altLang="en-US" sz="2600" dirty="0" smtClean="0">
              <a:latin typeface="华文细黑" panose="02010600040101010101" charset="-122"/>
              <a:ea typeface="华文细黑" panose="02010600040101010101" charset="-122"/>
            </a:endParaRPr>
          </a:p>
          <a:p>
            <a:pPr>
              <a:lnSpc>
                <a:spcPct val="170000"/>
              </a:lnSpc>
              <a:defRPr/>
            </a:pP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通往专题研究的桥梁，</a:t>
            </a:r>
            <a:r>
              <a:rPr lang="zh-CN" altLang="en-US" sz="2600" dirty="0" smtClean="0">
                <a:solidFill>
                  <a:srgbClr val="FF0000"/>
                </a:solidFill>
                <a:latin typeface="华文细黑" panose="02010600040101010101" charset="-122"/>
                <a:ea typeface="华文细黑" panose="02010600040101010101" charset="-122"/>
              </a:rPr>
              <a:t>优先</a:t>
            </a:r>
            <a:r>
              <a:rPr lang="zh-CN" altLang="en-US" sz="2600" dirty="0" smtClean="0">
                <a:latin typeface="华文细黑" panose="02010600040101010101" charset="-122"/>
                <a:ea typeface="华文细黑" panose="02010600040101010101" charset="-122"/>
              </a:rPr>
              <a:t>于一次文献。</a:t>
            </a:r>
            <a:endParaRPr lang="zh-CN" altLang="en-US" dirty="0" smtClean="0"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770391"/>
          </a:xfrm>
        </p:spPr>
        <p:txBody>
          <a:bodyPr>
            <a:normAutofit/>
          </a:bodyPr>
          <a:lstStyle/>
          <a:p>
            <a:pPr lvl="0" algn="l"/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综述文献</a:t>
            </a:r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……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3077024"/>
            <a:ext cx="3071586" cy="3810000"/>
          </a:xfrm>
          <a:prstGeom prst="rect">
            <a:avLst/>
          </a:prstGeom>
          <a:noFill/>
          <a:ln w="28575" cap="flat" cmpd="sng" algn="ctr">
            <a:noFill/>
            <a:prstDash val="solid"/>
            <a:miter lim="800000"/>
            <a:headEnd/>
            <a:tailEnd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</p:pic>
      <p:sp>
        <p:nvSpPr>
          <p:cNvPr id="5" name="标题 11"/>
          <p:cNvSpPr>
            <a:spLocks noGrp="1"/>
          </p:cNvSpPr>
          <p:nvPr>
            <p:ph type="title"/>
          </p:nvPr>
        </p:nvSpPr>
        <p:spPr>
          <a:xfrm>
            <a:off x="214282" y="642918"/>
            <a:ext cx="8229600" cy="770391"/>
          </a:xfrm>
        </p:spPr>
        <p:txBody>
          <a:bodyPr/>
          <a:lstStyle/>
          <a:p>
            <a:pPr algn="l"/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综述文献的作用</a:t>
            </a:r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……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608874" y="1525361"/>
            <a:ext cx="6865257" cy="44994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</a:rPr>
              <a:t>已对某一科学领域进行全面、客观的评述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219960" y="2236559"/>
            <a:ext cx="5987144" cy="11824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n-cs"/>
              </a:rPr>
              <a:t>提供这一学科系统的、周期性的最新研究状况，不仅总结，还找出错误来引起讨论，形成新的研究；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650797" y="3759201"/>
            <a:ext cx="4956175" cy="101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defRPr/>
            </a:pPr>
            <a:r>
              <a:rPr lang="zh-CN" altLang="en-US" sz="2400" b="0" dirty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</a:rPr>
              <a:t>已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n-cs"/>
              </a:rPr>
              <a:t>经找到了这一领域最重要的文献，这比任何搜索引擎更有效。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187825" y="5058229"/>
            <a:ext cx="4956175" cy="101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defRPr/>
            </a:pPr>
            <a:r>
              <a:rPr lang="zh-CN" altLang="en-US" sz="2400" b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从综述文献开始，是科研的最高起点</a:t>
            </a:r>
            <a:r>
              <a:rPr lang="en-US" altLang="zh-CN" sz="2400" b="0" dirty="0" smtClean="0">
                <a:solidFill>
                  <a:schemeClr val="tx1"/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……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71472" y="1571612"/>
            <a:ext cx="7627938" cy="4254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n-cs"/>
              </a:rPr>
              <a:t>各领域杰出的专家对某一领域大量的、快速增长的研究资料进行严格地评论、总结和筛选而成。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n-cs"/>
              </a:rPr>
              <a:t>益处：指引研究人员进入最重要的文献，节省时间和努力。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</p:txBody>
      </p:sp>
      <p:sp>
        <p:nvSpPr>
          <p:cNvPr id="3" name="标题 11"/>
          <p:cNvSpPr txBox="1"/>
          <p:nvPr/>
        </p:nvSpPr>
        <p:spPr>
          <a:xfrm>
            <a:off x="285720" y="1071546"/>
            <a:ext cx="8229600" cy="77039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+mj-cs"/>
              </a:rPr>
              <a:t>综述文献如何产生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617538" y="1684338"/>
            <a:ext cx="8034337" cy="446722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成立于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1932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年，是一个提供高度概括、实用信息的非赢利组织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,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专注于出版权威综述性期刊；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1932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年出版了第一本杂志：</a:t>
            </a:r>
            <a:r>
              <a:rPr lang="en-US" altLang="zh-CN" sz="2800" i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 of Biochemistry</a:t>
            </a:r>
            <a:r>
              <a:rPr lang="zh-CN" altLang="en-US" sz="2800" i="1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；</a:t>
            </a:r>
            <a:endParaRPr lang="zh-CN" altLang="en-US" sz="2800" i="1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2800" i="1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系列期刊的所有文章均为特约作者（编辑委员会）完成，不接受投稿。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5" name="标题 3"/>
          <p:cNvSpPr>
            <a:spLocks noGrp="1"/>
          </p:cNvSpPr>
          <p:nvPr>
            <p:ph type="title"/>
          </p:nvPr>
        </p:nvSpPr>
        <p:spPr>
          <a:xfrm>
            <a:off x="357158" y="785794"/>
            <a:ext cx="8229600" cy="770391"/>
          </a:xfrm>
        </p:spPr>
        <p:txBody>
          <a:bodyPr/>
          <a:lstStyle/>
          <a:p>
            <a:pPr algn="l"/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出版社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643050"/>
            <a:ext cx="8244114" cy="4859337"/>
          </a:xfrm>
        </p:spPr>
        <p:txBody>
          <a:bodyPr>
            <a:normAutofit fontScale="72500"/>
          </a:bodyPr>
          <a:lstStyle/>
          <a:p>
            <a:pPr eaLnBrk="1" hangingPunct="1">
              <a:defRPr/>
            </a:pP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41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本权威综述期刊，涉及生物学、医学、物理学、农学和社会科学等多个学科领域（有交叉）：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10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生物医学类（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Biomedical Science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31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种期刊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自然科学（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Physical Science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15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种期刊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农学类（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Agriculture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15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种期刊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社科类（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Social Science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12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种期刊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lvl="1" eaLnBrk="1" hangingPunct="1">
              <a:defRPr/>
            </a:pP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经济学（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Economics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）</a:t>
            </a:r>
            <a:r>
              <a:rPr lang="en-US" altLang="zh-CN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3</a:t>
            </a:r>
            <a:r>
              <a:rPr lang="zh-CN" altLang="en-US" sz="24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种期刊</a:t>
            </a:r>
            <a:endParaRPr lang="zh-CN" altLang="en-US" sz="24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10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平均每篇文章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30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页，引用文献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130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篇；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endParaRPr lang="zh-CN" altLang="en-US" sz="10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eaLnBrk="1" hangingPunct="1">
              <a:defRPr/>
            </a:pP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所有期刊影响因子均在各自学科排名前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10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，其中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18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本位列第</a:t>
            </a:r>
            <a:r>
              <a:rPr lang="en-US" altLang="zh-CN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1</a:t>
            </a:r>
            <a:r>
              <a:rPr lang="zh-CN" altLang="en-US" sz="2800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。</a:t>
            </a:r>
            <a:endParaRPr lang="zh-CN" altLang="en-US" sz="2800" dirty="0" smtClean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92309" y="712775"/>
            <a:ext cx="8229600" cy="770391"/>
          </a:xfrm>
        </p:spPr>
        <p:txBody>
          <a:bodyPr/>
          <a:lstStyle/>
          <a:p>
            <a:pPr algn="l"/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出版物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8"/>
          <p:cNvSpPr>
            <a:spLocks noGrp="1"/>
          </p:cNvSpPr>
          <p:nvPr/>
        </p:nvSpPr>
        <p:spPr>
          <a:xfrm>
            <a:off x="455613" y="295374"/>
            <a:ext cx="8113712" cy="904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期刊影响力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529772" y="6254849"/>
            <a:ext cx="236582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rgbClr val="223C8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/>
            <a:r>
              <a:rPr lang="zh-CN" altLang="en-US" dirty="0" smtClean="0"/>
              <a:t>数据来源：</a:t>
            </a:r>
            <a:r>
              <a:rPr lang="en-US" altLang="zh-CN" dirty="0" smtClean="0"/>
              <a:t>2018 JCR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930" y="1035685"/>
            <a:ext cx="8112760" cy="4857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61938" y="1363663"/>
            <a:ext cx="8707437" cy="51244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2017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年诺贝尔化学奖的获得者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Jacques Dubochet, Joachim Frank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以及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Richard Henderson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分别在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ARs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发表文章；</a:t>
            </a: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2017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年诺贝尔医学奖获得者</a:t>
            </a:r>
            <a:r>
              <a:rPr kumimoji="0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Michael W. Young, Michael Rosbash </a:t>
            </a:r>
            <a:r>
              <a:rPr kumimoji="0" 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以及</a:t>
            </a:r>
            <a:r>
              <a:rPr kumimoji="0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Jeffrey C. Hall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分别在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ARs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上发表过文章；</a:t>
            </a: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2017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年诺贝尔物理学奖的获得者</a:t>
            </a:r>
            <a:r>
              <a:rPr kumimoji="0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Rainer Weiss </a:t>
            </a:r>
            <a:r>
              <a:rPr kumimoji="0" 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以及</a:t>
            </a:r>
            <a:r>
              <a:rPr kumimoji="0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Kip S. Thorne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在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ARs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上发表文章；</a:t>
            </a: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2016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年诺贝尔化学奖的获得者</a:t>
            </a:r>
            <a:r>
              <a:rPr kumimoji="0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 Dr. Feringa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曾在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ARs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上发表文章；</a:t>
            </a:r>
            <a:endParaRPr kumimoji="0" lang="en-US" altLang="zh-CN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2016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年诺贝尔医学奖获得者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Yoshinori Ohsumi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也曾在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ARs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上发表文章；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endParaRPr kumimoji="0" lang="zh-CN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  <a:p>
            <a:pPr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endParaRPr kumimoji="0" lang="zh-CN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  <p:sp>
        <p:nvSpPr>
          <p:cNvPr id="3" name="标题 8"/>
          <p:cNvSpPr>
            <a:spLocks noGrp="1"/>
          </p:cNvSpPr>
          <p:nvPr/>
        </p:nvSpPr>
        <p:spPr>
          <a:xfrm>
            <a:off x="455613" y="295374"/>
            <a:ext cx="8113712" cy="904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Reviews</a:t>
            </a:r>
            <a:r>
              <a:rPr lang="zh-CN" altLang="en-US" dirty="0" smtClean="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诺奖获得者</a:t>
            </a:r>
            <a:endParaRPr lang="zh-CN" altLang="en-US" dirty="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80" y="1795780"/>
            <a:ext cx="9062720" cy="4034790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770391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/>
              <a:t>Annual Reviews</a:t>
            </a:r>
            <a:r>
              <a:rPr lang="zh-CN" altLang="en-US" sz="3200" dirty="0" smtClean="0"/>
              <a:t>全文期刊平台</a:t>
            </a:r>
            <a:r>
              <a:rPr lang="en-US" altLang="zh-CN" sz="3200" dirty="0" smtClean="0"/>
              <a:t>-</a:t>
            </a:r>
            <a:r>
              <a:rPr lang="zh-CN" altLang="en-US" sz="3200" dirty="0" smtClean="0"/>
              <a:t>主页</a:t>
            </a:r>
            <a:endParaRPr lang="zh-CN" altLang="en-US" sz="3200" dirty="0"/>
          </a:p>
        </p:txBody>
      </p:sp>
      <p:sp>
        <p:nvSpPr>
          <p:cNvPr id="8" name="圆角矩形 7"/>
          <p:cNvSpPr/>
          <p:nvPr/>
        </p:nvSpPr>
        <p:spPr>
          <a:xfrm>
            <a:off x="1141730" y="4276090"/>
            <a:ext cx="6263005" cy="901700"/>
          </a:xfrm>
          <a:prstGeom prst="roundRect">
            <a:avLst>
              <a:gd name="adj" fmla="val 3509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81655" y="2223445"/>
            <a:ext cx="5791200" cy="377370"/>
          </a:xfrm>
          <a:prstGeom prst="roundRect">
            <a:avLst>
              <a:gd name="adj" fmla="val 3509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5500694" y="1285860"/>
            <a:ext cx="2803979" cy="885825"/>
          </a:xfrm>
          <a:prstGeom prst="wedgeRectCallout">
            <a:avLst>
              <a:gd name="adj1" fmla="val -64306"/>
              <a:gd name="adj2" fmla="val 64447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en-US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导航栏，点击相应选项卡浏览其下资源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5394650" y="3288028"/>
            <a:ext cx="1571636" cy="885825"/>
          </a:xfrm>
          <a:prstGeom prst="wedgeRectCallout">
            <a:avLst>
              <a:gd name="adj1" fmla="val -64306"/>
              <a:gd name="adj2" fmla="val 64447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en-US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快速检索入口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3023870" y="5360035"/>
            <a:ext cx="3225165" cy="545465"/>
          </a:xfrm>
          <a:prstGeom prst="roundRect">
            <a:avLst>
              <a:gd name="adj" fmla="val 3509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392870" y="4808218"/>
            <a:ext cx="1571636" cy="885825"/>
          </a:xfrm>
          <a:prstGeom prst="wedgeRectCallout">
            <a:avLst>
              <a:gd name="adj1" fmla="val -64306"/>
              <a:gd name="adj2" fmla="val 64447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浏览期刊，申请约稿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0" grpId="0" bldLvl="0" animBg="1"/>
      <p:bldP spid="11" grpId="0" animBg="1"/>
      <p:bldP spid="14" grpId="0" bldLvl="0" animBg="1"/>
      <p:bldP spid="3" grpId="0" bldLvl="0" animBg="1"/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5240" y="541655"/>
            <a:ext cx="5501005" cy="893445"/>
          </a:xfrm>
        </p:spPr>
        <p:txBody>
          <a:bodyPr/>
          <a:p>
            <a:r>
              <a:rPr lang="zh-CN" altLang="zh-CN" sz="3200"/>
              <a:t>编辑寄语</a:t>
            </a:r>
            <a:endParaRPr lang="zh-CN" altLang="zh-CN" sz="3200"/>
          </a:p>
        </p:txBody>
      </p:sp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5240" y="1435100"/>
            <a:ext cx="9147175" cy="45167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750" y="584200"/>
            <a:ext cx="6033135" cy="1038860"/>
          </a:xfrm>
        </p:spPr>
        <p:txBody>
          <a:bodyPr/>
          <a:p>
            <a:r>
              <a:rPr lang="zh-CN" altLang="en-US" sz="3200"/>
              <a:t>新闻资讯</a:t>
            </a:r>
            <a:endParaRPr lang="zh-CN" altLang="en-US" sz="3200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1750" y="1459230"/>
            <a:ext cx="9080500" cy="45161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70000"/>
            <a:ext cx="9479280" cy="4725035"/>
          </a:xfrm>
          <a:prstGeom prst="rect">
            <a:avLst/>
          </a:prstGeom>
        </p:spPr>
      </p:pic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2914650" y="2800350"/>
            <a:ext cx="2803979" cy="885825"/>
          </a:xfrm>
          <a:prstGeom prst="wedgeRectCallout">
            <a:avLst>
              <a:gd name="adj1" fmla="val -93510"/>
              <a:gd name="adj2" fmla="val -7575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选择相应学科下的期刊，点击进入期刊</a:t>
            </a:r>
            <a:r>
              <a:rPr lang="zh-CN" altLang="en-US" sz="1600" dirty="0" smtClean="0">
                <a:solidFill>
                  <a:schemeClr val="tx1"/>
                </a:solidFill>
                <a:latin typeface="Arial" panose="020B0604020202020204" pitchFamily="34" charset="0"/>
              </a:rPr>
              <a:t>主页</a:t>
            </a:r>
            <a:endParaRPr lang="en-US" altLang="zh-CN" sz="16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sz="1600" dirty="0">
                <a:hlinkClick r:id="rId2" action="ppaction://hlinkfile"/>
              </a:rPr>
              <a:t>Analytical Chemistry</a:t>
            </a:r>
            <a:endParaRPr lang="zh-CN" altLang="en-US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88265" y="1842135"/>
            <a:ext cx="2138045" cy="204216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标题 7"/>
          <p:cNvSpPr>
            <a:spLocks noGrp="1"/>
          </p:cNvSpPr>
          <p:nvPr>
            <p:ph type="title"/>
          </p:nvPr>
        </p:nvSpPr>
        <p:spPr>
          <a:xfrm>
            <a:off x="0" y="500042"/>
            <a:ext cx="8229600" cy="770391"/>
          </a:xfrm>
        </p:spPr>
        <p:txBody>
          <a:bodyPr/>
          <a:lstStyle/>
          <a:p>
            <a:pPr algn="l"/>
            <a:r>
              <a:rPr lang="zh-CN" altLang="en-US" dirty="0" smtClean="0"/>
              <a:t>浏览</a:t>
            </a:r>
            <a:r>
              <a:rPr lang="en-US" altLang="zh-CN" dirty="0" smtClean="0"/>
              <a:t>Annual Reviews</a:t>
            </a:r>
            <a:r>
              <a:rPr lang="zh-CN" altLang="en-US" dirty="0" smtClean="0"/>
              <a:t>期刊</a:t>
            </a:r>
            <a:endParaRPr lang="zh-CN" altLang="en-US" dirty="0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8265" y="1381125"/>
            <a:ext cx="6171565" cy="25463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6610985" y="1747520"/>
            <a:ext cx="2242185" cy="850900"/>
          </a:xfrm>
          <a:prstGeom prst="wedgeRectCallout">
            <a:avLst>
              <a:gd name="adj1" fmla="val -102109"/>
              <a:gd name="adj2" fmla="val -62484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zh-CN" sz="1600" dirty="0">
                <a:solidFill>
                  <a:schemeClr val="tx1"/>
                </a:solidFill>
                <a:latin typeface="Arial" panose="020B0604020202020204" pitchFamily="34" charset="0"/>
              </a:rPr>
              <a:t>按照不同的学科类别筛选期刊</a:t>
            </a:r>
            <a:r>
              <a:rPr lang="en-US" altLang="zh-CN" sz="16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en-US" altLang="zh-CN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8" grpId="0" bldLvl="0" animBg="1"/>
      <p:bldP spid="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06500"/>
            <a:ext cx="9147810" cy="4477385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0" y="357166"/>
            <a:ext cx="8229600" cy="770391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/>
              <a:t>ANALYTIAL CHEMISTRY</a:t>
            </a:r>
            <a:r>
              <a:rPr lang="zh-CN" altLang="en-US" sz="3200" dirty="0" smtClean="0"/>
              <a:t>期刊主页</a:t>
            </a:r>
            <a:endParaRPr lang="zh-CN" altLang="en-US" sz="3200" dirty="0"/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6731635" y="704215"/>
            <a:ext cx="1428750" cy="705485"/>
          </a:xfrm>
          <a:prstGeom prst="wedgeRectCallout">
            <a:avLst>
              <a:gd name="adj1" fmla="val 86243"/>
              <a:gd name="adj2" fmla="val 3747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添加至收藏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5458460" y="1706880"/>
            <a:ext cx="2127885" cy="127762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>
              <a:defRPr/>
            </a:pPr>
            <a:endParaRPr lang="zh-CN" altLang="en-US"/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7526655" y="2298065"/>
            <a:ext cx="1718945" cy="1667510"/>
          </a:xfrm>
          <a:prstGeom prst="wedgeRectCallout">
            <a:avLst>
              <a:gd name="adj1" fmla="val -79733"/>
              <a:gd name="adj2" fmla="val -42317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投稿须知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订阅和定价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</a:rPr>
              <a:t>RSS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订阅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注册</a:t>
            </a:r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</a:rPr>
              <a:t>eTOC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电子邮件提醒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153670" y="2611120"/>
            <a:ext cx="1109980" cy="599440"/>
          </a:xfrm>
          <a:prstGeom prst="wedgeRectCallout">
            <a:avLst>
              <a:gd name="adj1" fmla="val -7911"/>
              <a:gd name="adj2" fmla="val 7457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当前卷期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1325880" y="2611120"/>
            <a:ext cx="1109980" cy="599440"/>
          </a:xfrm>
          <a:prstGeom prst="wedgeRectCallout">
            <a:avLst>
              <a:gd name="adj1" fmla="val -7911"/>
              <a:gd name="adj2" fmla="val 7457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所有卷期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575560" y="2611120"/>
            <a:ext cx="897255" cy="599440"/>
          </a:xfrm>
          <a:prstGeom prst="wedgeRectCallout">
            <a:avLst>
              <a:gd name="adj1" fmla="val -7911"/>
              <a:gd name="adj2" fmla="val 7457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多媒体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53670" y="3965575"/>
            <a:ext cx="2127885" cy="27749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>
              <a:defRPr/>
            </a:pPr>
            <a:endParaRPr lang="zh-CN" altLang="en-US"/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3059430" y="3740150"/>
            <a:ext cx="2110740" cy="502920"/>
          </a:xfrm>
          <a:prstGeom prst="wedgeRectCallout">
            <a:avLst>
              <a:gd name="adj1" fmla="val -103154"/>
              <a:gd name="adj2" fmla="val 2129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查看当前完整目录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815" y="1001395"/>
            <a:ext cx="9184640" cy="4495165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42844" y="357166"/>
            <a:ext cx="8229600" cy="770391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/>
              <a:t>ANALYTIAL CHEMISTRY</a:t>
            </a:r>
            <a:r>
              <a:rPr lang="zh-CN" altLang="en-US" sz="3200" dirty="0" smtClean="0"/>
              <a:t>期刊主页</a:t>
            </a:r>
            <a:endParaRPr lang="zh-CN" altLang="en-US" sz="3200" dirty="0"/>
          </a:p>
        </p:txBody>
      </p:sp>
      <p:sp>
        <p:nvSpPr>
          <p:cNvPr id="6" name="圆角矩形 5"/>
          <p:cNvSpPr/>
          <p:nvPr/>
        </p:nvSpPr>
        <p:spPr>
          <a:xfrm>
            <a:off x="4050030" y="1824355"/>
            <a:ext cx="1823720" cy="353695"/>
          </a:xfrm>
          <a:prstGeom prst="roundRect">
            <a:avLst>
              <a:gd name="adj" fmla="val 2767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227330" y="2487295"/>
            <a:ext cx="1805940" cy="392430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2966720" y="2376805"/>
            <a:ext cx="1820545" cy="502920"/>
          </a:xfrm>
          <a:prstGeom prst="wedgeRectCallout">
            <a:avLst>
              <a:gd name="adj1" fmla="val -103154"/>
              <a:gd name="adj2" fmla="val 2129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预览摘要及图表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30" y="2879725"/>
            <a:ext cx="4537710" cy="2027555"/>
          </a:xfrm>
          <a:prstGeom prst="rect">
            <a:avLst/>
          </a:prstGeom>
        </p:spPr>
      </p:pic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3848100" y="1001395"/>
            <a:ext cx="1820545" cy="502920"/>
          </a:xfrm>
          <a:prstGeom prst="wedgeRectCallout">
            <a:avLst>
              <a:gd name="adj1" fmla="val -18119"/>
              <a:gd name="adj2" fmla="val 107954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获取网页格式全文及下载</a:t>
            </a:r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</a:rPr>
              <a:t>PDF</a:t>
            </a:r>
            <a:endParaRPr lang="en-US" altLang="zh-CN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9" grpId="0" bldLvl="0" animBg="1"/>
      <p:bldP spid="7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642620"/>
            <a:ext cx="3295015" cy="14370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42745"/>
            <a:ext cx="3295015" cy="24631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835" y="2868930"/>
            <a:ext cx="3294380" cy="202247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70" y="4378960"/>
            <a:ext cx="3293745" cy="1790065"/>
          </a:xfrm>
          <a:prstGeom prst="rect">
            <a:avLst/>
          </a:prstGeom>
        </p:spPr>
      </p:pic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4563745" y="891540"/>
            <a:ext cx="2439035" cy="502920"/>
          </a:xfrm>
          <a:prstGeom prst="wedgeRectCallout">
            <a:avLst>
              <a:gd name="adj1" fmla="val -103154"/>
              <a:gd name="adj2" fmla="val 2129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查看这本期刊的信息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4563745" y="1957070"/>
            <a:ext cx="1133475" cy="502920"/>
          </a:xfrm>
          <a:prstGeom prst="wedgeRectCallout">
            <a:avLst>
              <a:gd name="adj1" fmla="val -139859"/>
              <a:gd name="adj2" fmla="val 29040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特色内容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4563745" y="3342640"/>
            <a:ext cx="1133475" cy="502920"/>
          </a:xfrm>
          <a:prstGeom prst="wedgeRectCallout">
            <a:avLst>
              <a:gd name="adj1" fmla="val -133025"/>
              <a:gd name="adj2" fmla="val 2133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新闻资讯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563745" y="4388485"/>
            <a:ext cx="1830070" cy="502920"/>
          </a:xfrm>
          <a:prstGeom prst="wedgeRectCallout">
            <a:avLst>
              <a:gd name="adj1" fmla="val -104996"/>
              <a:gd name="adj2" fmla="val 4431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计划出版的内容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4563745" y="4891405"/>
            <a:ext cx="1133475" cy="502920"/>
          </a:xfrm>
          <a:prstGeom prst="wedgeRectCallout">
            <a:avLst>
              <a:gd name="adj1" fmla="val -133025"/>
              <a:gd name="adj2" fmla="val 2133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编委会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4563745" y="5394325"/>
            <a:ext cx="1133475" cy="502920"/>
          </a:xfrm>
          <a:prstGeom prst="wedgeRectCallout">
            <a:avLst>
              <a:gd name="adj1" fmla="val -131344"/>
              <a:gd name="adj2" fmla="val -757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勘误表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4563745" y="5897245"/>
            <a:ext cx="1830070" cy="502920"/>
          </a:xfrm>
          <a:prstGeom prst="wedgeRectCallout">
            <a:avLst>
              <a:gd name="adj1" fmla="val -110964"/>
              <a:gd name="adj2" fmla="val -33964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图书馆员提醒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287145"/>
            <a:ext cx="9079230" cy="4283075"/>
          </a:xfrm>
          <a:prstGeom prst="rect">
            <a:avLst/>
          </a:prstGeom>
        </p:spPr>
      </p:pic>
      <p:sp>
        <p:nvSpPr>
          <p:cNvPr id="16" name="标题 1"/>
          <p:cNvSpPr>
            <a:spLocks noGrp="1"/>
          </p:cNvSpPr>
          <p:nvPr>
            <p:ph type="title"/>
          </p:nvPr>
        </p:nvSpPr>
        <p:spPr>
          <a:xfrm>
            <a:off x="0" y="428604"/>
            <a:ext cx="8229600" cy="770391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/>
              <a:t>Annual Reviews </a:t>
            </a:r>
            <a:r>
              <a:rPr lang="zh-CN" altLang="en-US" sz="3200" dirty="0" smtClean="0"/>
              <a:t>文章主页</a:t>
            </a:r>
            <a:endParaRPr lang="zh-CN" altLang="en-US" sz="3200" dirty="0"/>
          </a:p>
        </p:txBody>
      </p:sp>
      <p:sp>
        <p:nvSpPr>
          <p:cNvPr id="18" name="圆角矩形 17"/>
          <p:cNvSpPr/>
          <p:nvPr/>
        </p:nvSpPr>
        <p:spPr>
          <a:xfrm>
            <a:off x="0" y="1429385"/>
            <a:ext cx="4165600" cy="239395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6196965" y="1669415"/>
            <a:ext cx="2636520" cy="1231900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0" y="4126230"/>
            <a:ext cx="5966460" cy="1015365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4932045" y="695960"/>
            <a:ext cx="2620645" cy="502920"/>
          </a:xfrm>
          <a:prstGeom prst="wedgeRectCallout">
            <a:avLst>
              <a:gd name="adj1" fmla="val -100065"/>
              <a:gd name="adj2" fmla="val 10126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 smtClean="0">
                <a:sym typeface="+mn-ea"/>
              </a:rPr>
              <a:t>页面顶端：</a:t>
            </a:r>
            <a:endParaRPr lang="en-US" altLang="zh-CN" b="1" dirty="0" smtClean="0"/>
          </a:p>
          <a:p>
            <a:pPr algn="l"/>
            <a:r>
              <a:rPr lang="zh-CN" altLang="en-US" b="1" dirty="0" smtClean="0">
                <a:sym typeface="+mn-ea"/>
              </a:rPr>
              <a:t>期刊名、卷期号、页码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3263265" y="2257425"/>
            <a:ext cx="2808605" cy="502920"/>
          </a:xfrm>
          <a:prstGeom prst="wedgeRectCallout">
            <a:avLst>
              <a:gd name="adj1" fmla="val 56873"/>
              <a:gd name="adj2" fmla="val 2133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查看本篇文章包含的图片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6795135" y="3667125"/>
            <a:ext cx="2096770" cy="804545"/>
          </a:xfrm>
          <a:prstGeom prst="wedgeRectCallout">
            <a:avLst>
              <a:gd name="adj1" fmla="val -8782"/>
              <a:gd name="adj2" fmla="val -11937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点此可查看前一篇或后一篇文章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4932045" y="5078095"/>
            <a:ext cx="1289050" cy="666750"/>
          </a:xfrm>
          <a:prstGeom prst="wedgeRectCallout">
            <a:avLst>
              <a:gd name="adj1" fmla="val -53793"/>
              <a:gd name="adj2" fmla="val -7876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作者信息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03505" y="5141595"/>
            <a:ext cx="2712085" cy="312420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212090" y="5672455"/>
            <a:ext cx="1289050" cy="1130935"/>
          </a:xfrm>
          <a:prstGeom prst="wedgeRectCallout">
            <a:avLst>
              <a:gd name="adj1" fmla="val -14581"/>
              <a:gd name="adj2" fmla="val -7060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下载</a:t>
            </a:r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</a:rPr>
              <a:t>PDF</a:t>
            </a:r>
            <a:endParaRPr lang="en-US" altLang="zh-CN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补充材料</a:t>
            </a:r>
            <a:endParaRPr lang="en-US" altLang="zh-CN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文章度量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8229600" y="532130"/>
            <a:ext cx="796290" cy="666750"/>
          </a:xfrm>
          <a:prstGeom prst="wedgeRectCallout">
            <a:avLst>
              <a:gd name="adj1" fmla="val 3907"/>
              <a:gd name="adj2" fmla="val 8676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收藏 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030855" y="5744845"/>
            <a:ext cx="1468120" cy="1002665"/>
          </a:xfrm>
          <a:prstGeom prst="wedgeRectCallout">
            <a:avLst>
              <a:gd name="adj1" fmla="val -14581"/>
              <a:gd name="adj2" fmla="val -82734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打印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下载引用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引用警告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6795135" y="5078095"/>
            <a:ext cx="1767840" cy="666750"/>
          </a:xfrm>
          <a:prstGeom prst="wedgeRectCallout">
            <a:avLst>
              <a:gd name="adj1" fmla="val -26185"/>
              <a:gd name="adj2" fmla="val -8714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文献引用及相关文章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8" grpId="0" animBg="1"/>
      <p:bldP spid="3" grpId="0" animBg="1"/>
      <p:bldP spid="21" grpId="0" animBg="1"/>
      <p:bldP spid="4" grpId="0" animBg="1"/>
      <p:bldP spid="5" grpId="0" animBg="1"/>
      <p:bldP spid="13" grpId="0" animBg="1"/>
      <p:bldP spid="24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zh-CN" altLang="en-US" sz="3200"/>
              <a:t>注册个人账号，可以查看收藏的期刊和文章</a:t>
            </a:r>
            <a:endParaRPr lang="zh-CN" altLang="en-US" sz="3200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1906270"/>
            <a:ext cx="8229600" cy="402780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850" y="678815"/>
            <a:ext cx="6019800" cy="335915"/>
          </a:xfrm>
        </p:spPr>
        <p:txBody>
          <a:bodyPr>
            <a:normAutofit fontScale="90000"/>
          </a:bodyPr>
          <a:p>
            <a:r>
              <a:rPr lang="zh-CN" altLang="en-US"/>
              <a:t>下载补充材料</a:t>
            </a:r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1164590"/>
            <a:ext cx="6124575" cy="11144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485" y="2355850"/>
            <a:ext cx="6838315" cy="410718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l"/>
            <a:r>
              <a:rPr lang="zh-CN" altLang="en-US" sz="3200"/>
              <a:t>文章度量</a:t>
            </a:r>
            <a:endParaRPr lang="zh-CN" altLang="en-US" sz="3200"/>
          </a:p>
        </p:txBody>
      </p:sp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95095" y="2072005"/>
            <a:ext cx="6353175" cy="3695700"/>
          </a:xfrm>
          <a:prstGeom prst="rect">
            <a:avLst/>
          </a:prstGeom>
        </p:spPr>
      </p:pic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4762500" y="2545080"/>
            <a:ext cx="1289050" cy="1130935"/>
          </a:xfrm>
          <a:prstGeom prst="wedgeRectCallout">
            <a:avLst>
              <a:gd name="adj1" fmla="val -197339"/>
              <a:gd name="adj2" fmla="val -140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被引次数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4491355" y="3676015"/>
            <a:ext cx="1397635" cy="913130"/>
          </a:xfrm>
          <a:prstGeom prst="wedgeRectCallout">
            <a:avLst>
              <a:gd name="adj1" fmla="val -173125"/>
              <a:gd name="adj2" fmla="val 118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引文网络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5367655" y="4854575"/>
            <a:ext cx="1808480" cy="913130"/>
          </a:xfrm>
          <a:prstGeom prst="wedgeRectCallout">
            <a:avLst>
              <a:gd name="adj1" fmla="val -105021"/>
              <a:gd name="adj2" fmla="val 2503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引文管理工具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7" grpId="0" bldLvl="0" animBg="1"/>
      <p:bldP spid="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05" y="1332865"/>
            <a:ext cx="9140190" cy="4473575"/>
          </a:xfrm>
          <a:prstGeom prst="rect">
            <a:avLst/>
          </a:prstGeom>
        </p:spPr>
      </p:pic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99695" y="3718560"/>
            <a:ext cx="1289050" cy="1130935"/>
          </a:xfrm>
          <a:prstGeom prst="wedgeRectCallout">
            <a:avLst>
              <a:gd name="adj1" fmla="val -14581"/>
              <a:gd name="adj2" fmla="val -7060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文章内容目录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cxnSp>
        <p:nvCxnSpPr>
          <p:cNvPr id="5" name="肘形连接符 4"/>
          <p:cNvCxnSpPr/>
          <p:nvPr/>
        </p:nvCxnSpPr>
        <p:spPr>
          <a:xfrm rot="10800000">
            <a:off x="5868035" y="4148455"/>
            <a:ext cx="2592070" cy="1151255"/>
          </a:xfrm>
          <a:prstGeom prst="bentConnector3">
            <a:avLst>
              <a:gd name="adj1" fmla="val 49976"/>
            </a:avLst>
          </a:prstGeom>
          <a:ln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3491865" y="4586605"/>
            <a:ext cx="2376170" cy="1130935"/>
          </a:xfrm>
          <a:prstGeom prst="wedgeRectCallout">
            <a:avLst>
              <a:gd name="adj1" fmla="val -14581"/>
              <a:gd name="adj2" fmla="val -7060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做笔记，分享和跟进文章，发表评论，和专家们一起讨论!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130" y="2057400"/>
            <a:ext cx="4254500" cy="1929130"/>
          </a:xfrm>
          <a:prstGeom prst="rect">
            <a:avLst/>
          </a:prstGeom>
        </p:spPr>
      </p:pic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2750820" y="2782570"/>
            <a:ext cx="1675765" cy="1365885"/>
          </a:xfrm>
          <a:prstGeom prst="wedgeRectCallout">
            <a:avLst>
              <a:gd name="adj1" fmla="val -14581"/>
              <a:gd name="adj2" fmla="val -7060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点击引文编号即可跳转查看边栏引文信息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426585" y="1332865"/>
            <a:ext cx="1675765" cy="1365885"/>
          </a:xfrm>
          <a:prstGeom prst="wedgeRectCallout">
            <a:avLst>
              <a:gd name="adj1" fmla="val 69060"/>
              <a:gd name="adj2" fmla="val 1606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可点击链接搜索查看引文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770391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zh-CN" dirty="0" smtClean="0"/>
              <a:t>Annual Reviews </a:t>
            </a:r>
            <a:r>
              <a:rPr lang="zh-CN" altLang="en-US" dirty="0" smtClean="0"/>
              <a:t>检索</a:t>
            </a:r>
            <a:endParaRPr lang="zh-CN" altLang="en-US" dirty="0" smtClean="0"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285720" y="1571612"/>
            <a:ext cx="8091488" cy="5094286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dirty="0" smtClean="0">
                <a:solidFill>
                  <a:schemeClr val="tx1"/>
                </a:solidFill>
              </a:rPr>
              <a:t>快速检索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lvl="1" eaLnBrk="1" hangingPunct="1">
              <a:defRPr/>
            </a:pPr>
            <a:r>
              <a:rPr lang="zh-CN" altLang="en-US" dirty="0" smtClean="0">
                <a:solidFill>
                  <a:schemeClr val="tx1"/>
                </a:solidFill>
              </a:rPr>
              <a:t>快速检索区始终位于页面的右上角，及主页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zh-CN" altLang="en-US" dirty="0" smtClean="0">
                <a:solidFill>
                  <a:schemeClr val="tx1"/>
                </a:solidFill>
              </a:rPr>
              <a:t>高级检索</a:t>
            </a:r>
            <a:endParaRPr lang="en-US" altLang="zh-CN" dirty="0" smtClean="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zh-CN" altLang="en-US" dirty="0" smtClean="0">
                <a:solidFill>
                  <a:schemeClr val="tx1"/>
                </a:solidFill>
              </a:rPr>
              <a:t>点击主页</a:t>
            </a:r>
            <a:r>
              <a:rPr lang="zh-CN" altLang="en-US" b="1" u="sng" dirty="0" smtClean="0">
                <a:solidFill>
                  <a:schemeClr val="tx1"/>
                </a:solidFill>
              </a:rPr>
              <a:t>快速检索区中的“</a:t>
            </a:r>
            <a:r>
              <a:rPr lang="en-US" altLang="zh-CN" b="1" u="sng" dirty="0" smtClean="0">
                <a:solidFill>
                  <a:schemeClr val="tx1"/>
                </a:solidFill>
              </a:rPr>
              <a:t>Advanced Search</a:t>
            </a:r>
            <a:r>
              <a:rPr lang="zh-CN" altLang="en-US" b="1" u="sng" dirty="0" smtClean="0">
                <a:solidFill>
                  <a:schemeClr val="tx1"/>
                </a:solidFill>
              </a:rPr>
              <a:t>”</a:t>
            </a:r>
            <a:r>
              <a:rPr lang="zh-CN" altLang="en-US" dirty="0" smtClean="0">
                <a:solidFill>
                  <a:schemeClr val="tx1"/>
                </a:solidFill>
              </a:rPr>
              <a:t>链接，可进入高级检索页面</a:t>
            </a:r>
            <a:endParaRPr lang="zh-CN" alt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9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500042"/>
            <a:ext cx="8229600" cy="770391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zh-CN" sz="3200" dirty="0" smtClean="0"/>
              <a:t>Annual Reviews </a:t>
            </a:r>
            <a:r>
              <a:rPr lang="zh-CN" altLang="en-US" sz="3200" dirty="0" smtClean="0"/>
              <a:t>快速检索</a:t>
            </a:r>
            <a:endParaRPr lang="zh-CN" altLang="en-US" sz="3200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810" y="1160780"/>
            <a:ext cx="9150985" cy="4536440"/>
          </a:xfrm>
          <a:prstGeom prst="rect">
            <a:avLst/>
          </a:prstGeom>
        </p:spPr>
      </p:pic>
      <p:sp>
        <p:nvSpPr>
          <p:cNvPr id="21" name="圆角矩形 20"/>
          <p:cNvSpPr/>
          <p:nvPr/>
        </p:nvSpPr>
        <p:spPr>
          <a:xfrm>
            <a:off x="8229600" y="1556385"/>
            <a:ext cx="922020" cy="365760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979930" y="3792220"/>
            <a:ext cx="5150485" cy="480695"/>
          </a:xfrm>
          <a:prstGeom prst="roundRect">
            <a:avLst>
              <a:gd name="adj" fmla="val 0"/>
            </a:avLst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544830" y="4444365"/>
            <a:ext cx="1859915" cy="1130935"/>
          </a:xfrm>
          <a:prstGeom prst="wedgeRectCallout">
            <a:avLst>
              <a:gd name="adj1" fmla="val 53743"/>
              <a:gd name="adj2" fmla="val -7403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可按单词、短语、</a:t>
            </a:r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</a:rPr>
              <a:t>DOI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号、作者及关键词进行快速检索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030" y="1922145"/>
            <a:ext cx="4466590" cy="657225"/>
          </a:xfrm>
          <a:prstGeom prst="rect">
            <a:avLst/>
          </a:prstGeom>
        </p:spPr>
      </p:pic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7130415" y="2761615"/>
            <a:ext cx="1859915" cy="1130935"/>
          </a:xfrm>
          <a:prstGeom prst="wedgeRectCallout">
            <a:avLst>
              <a:gd name="adj1" fmla="val -107016"/>
              <a:gd name="adj2" fmla="val -81723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</a:rPr>
              <a:t>在期刊页面进行快速检索可选择将检索结果限定在这本期刊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1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内容占位符 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620" y="1294765"/>
            <a:ext cx="9128760" cy="4512310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0" y="571161"/>
            <a:ext cx="8229600" cy="770391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/>
              <a:t>Annual Reviews </a:t>
            </a:r>
            <a:r>
              <a:rPr lang="zh-CN" altLang="en-US" sz="3200" dirty="0" smtClean="0"/>
              <a:t>快速检索</a:t>
            </a:r>
            <a:r>
              <a:rPr lang="en-US" altLang="zh-CN" sz="3200" dirty="0" smtClean="0"/>
              <a:t>-</a:t>
            </a:r>
            <a:r>
              <a:rPr lang="zh-CN" altLang="en-US" sz="3200" dirty="0" smtClean="0"/>
              <a:t>结果</a:t>
            </a:r>
            <a:r>
              <a:rPr lang="zh-CN" altLang="en-US" sz="3200" dirty="0"/>
              <a:t>页</a:t>
            </a:r>
            <a:endParaRPr lang="zh-CN" altLang="en-US" sz="3200" dirty="0"/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3754419" y="383210"/>
            <a:ext cx="2540000" cy="1146175"/>
          </a:xfrm>
          <a:prstGeom prst="wedgeRectCallout">
            <a:avLst>
              <a:gd name="adj1" fmla="val -73901"/>
              <a:gd name="adj2" fmla="val 7553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zh-CN" sz="2000" dirty="0">
                <a:solidFill>
                  <a:schemeClr val="tx1"/>
                </a:solidFill>
                <a:latin typeface="Arial" panose="020B0604020202020204" pitchFamily="34" charset="0"/>
              </a:rPr>
              <a:t>这里显示检索结果总数量，包括期刊、图表、作者及补充材料</a:t>
            </a:r>
            <a:endParaRPr lang="zh-CN" altLang="zh-CN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4592316" y="3189287"/>
            <a:ext cx="2293937" cy="1306513"/>
          </a:xfrm>
          <a:prstGeom prst="wedgeRectCallout">
            <a:avLst>
              <a:gd name="adj1" fmla="val -82487"/>
              <a:gd name="adj2" fmla="val -20409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选择检索范围：全文、文章题名、作者、引文作者、关键词、摘要等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375" y="2903220"/>
            <a:ext cx="1558925" cy="108204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0" y="1341120"/>
            <a:ext cx="2240280" cy="417385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solidFill>
                <a:srgbClr val="FF0000"/>
              </a:solidFill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229235" y="5946775"/>
            <a:ext cx="2062480" cy="1197610"/>
          </a:xfrm>
          <a:prstGeom prst="wedgeRectCallout">
            <a:avLst>
              <a:gd name="adj1" fmla="val 4941"/>
              <a:gd name="adj2" fmla="val -136476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限定要检索的学科领域或期刊、作者及发表年限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4000487" y="2622564"/>
            <a:ext cx="695325" cy="3778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3754120" y="5016500"/>
            <a:ext cx="1752600" cy="777875"/>
          </a:xfrm>
          <a:prstGeom prst="wedgeRectCallout">
            <a:avLst>
              <a:gd name="adj1" fmla="val -68767"/>
              <a:gd name="adj2" fmla="val -9274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选择检索时间范围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92375" y="2132330"/>
            <a:ext cx="3075305" cy="3778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p>
            <a:pPr>
              <a:defRPr/>
            </a:pPr>
            <a:endParaRPr lang="zh-CN" altLang="en-US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6294419" y="1691945"/>
            <a:ext cx="2540000" cy="1146175"/>
          </a:xfrm>
          <a:prstGeom prst="wedgeRectCallout">
            <a:avLst>
              <a:gd name="adj1" fmla="val -81836"/>
              <a:gd name="adj2" fmla="val 5153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zh-CN" sz="2000" dirty="0">
                <a:solidFill>
                  <a:schemeClr val="tx1"/>
                </a:solidFill>
                <a:latin typeface="Arial" panose="020B0604020202020204" pitchFamily="34" charset="0"/>
              </a:rPr>
              <a:t>查看检索历史及保存检索记录</a:t>
            </a:r>
            <a:endParaRPr lang="zh-CN" altLang="zh-CN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  <p:bldP spid="12" grpId="0" animBg="1"/>
      <p:bldP spid="4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1415415"/>
            <a:ext cx="9161145" cy="4483735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0" y="571161"/>
            <a:ext cx="8229600" cy="7703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+mj-cs"/>
              </a:defRPr>
            </a:lvl1pPr>
          </a:lstStyle>
          <a:p>
            <a:pPr algn="l"/>
            <a:r>
              <a:rPr lang="en-US" altLang="zh-CN" sz="3200" dirty="0" smtClean="0"/>
              <a:t>Annual Reviews </a:t>
            </a:r>
            <a:r>
              <a:rPr lang="zh-CN" altLang="en-US" sz="3200" dirty="0" smtClean="0"/>
              <a:t>快速检索</a:t>
            </a:r>
            <a:r>
              <a:rPr lang="en-US" altLang="zh-CN" sz="3200" dirty="0" smtClean="0"/>
              <a:t>-</a:t>
            </a:r>
            <a:r>
              <a:rPr lang="zh-CN" altLang="en-US" sz="3200" dirty="0" smtClean="0"/>
              <a:t>结果</a:t>
            </a:r>
            <a:r>
              <a:rPr lang="zh-CN" altLang="en-US" sz="3200" dirty="0"/>
              <a:t>页</a:t>
            </a:r>
            <a:endParaRPr lang="zh-CN" altLang="en-US" sz="3200" dirty="0"/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758190" y="1415415"/>
            <a:ext cx="2062480" cy="1123315"/>
          </a:xfrm>
          <a:prstGeom prst="wedgeRectCallout">
            <a:avLst>
              <a:gd name="adj1" fmla="val -46982"/>
              <a:gd name="adj2" fmla="val 99098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选择相关联的关键词，进一步缩小检索结果的范围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292735" y="4578350"/>
            <a:ext cx="1684655" cy="870585"/>
          </a:xfrm>
          <a:prstGeom prst="wedgeRectCallout">
            <a:avLst>
              <a:gd name="adj1" fmla="val -32943"/>
              <a:gd name="adj2" fmla="val -70204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限定文章类型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6616700" y="570865"/>
            <a:ext cx="1835785" cy="870585"/>
          </a:xfrm>
          <a:prstGeom prst="wedgeRectCallout">
            <a:avLst>
              <a:gd name="adj1" fmla="val 4466"/>
              <a:gd name="adj2" fmla="val 9033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按照关联程度或时间排序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 build="allAtOnce"/>
      <p:bldP spid="6" grpId="0" animBg="1" build="allAtOnce"/>
      <p:bldP spid="7" grpId="0" animBg="1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275" y="567055"/>
            <a:ext cx="3406140" cy="710565"/>
          </a:xfrm>
        </p:spPr>
        <p:txBody>
          <a:bodyPr/>
          <a:p>
            <a:r>
              <a:rPr lang="zh-CN" altLang="en-US" sz="3200"/>
              <a:t>高级检索</a:t>
            </a:r>
            <a:endParaRPr lang="zh-CN" altLang="en-US" sz="3200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55880" y="1416685"/>
            <a:ext cx="9255760" cy="4530090"/>
          </a:xfrm>
          <a:prstGeom prst="rect">
            <a:avLst/>
          </a:prstGeom>
        </p:spPr>
      </p:pic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2678426" y="2269807"/>
            <a:ext cx="2293937" cy="1306513"/>
          </a:xfrm>
          <a:prstGeom prst="wedgeRectCallout">
            <a:avLst>
              <a:gd name="adj1" fmla="val -82487"/>
              <a:gd name="adj2" fmla="val -20409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选择检索范围：全文、文章题名、作者、引文作者、关键词、摘要等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20" y="1681480"/>
            <a:ext cx="1558925" cy="1082040"/>
          </a:xfrm>
          <a:prstGeom prst="rect">
            <a:avLst/>
          </a:prstGeom>
        </p:spPr>
      </p:pic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6482715" y="1928495"/>
            <a:ext cx="1965960" cy="588645"/>
          </a:xfrm>
          <a:prstGeom prst="wedgeRectCallout">
            <a:avLst>
              <a:gd name="adj1" fmla="val 25654"/>
              <a:gd name="adj2" fmla="val -9080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增加检索条目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3863975" y="909320"/>
            <a:ext cx="1965960" cy="588645"/>
          </a:xfrm>
          <a:prstGeom prst="wedgeRectCallout">
            <a:avLst>
              <a:gd name="adj1" fmla="val -106330"/>
              <a:gd name="adj2" fmla="val 148813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限定出版的期刊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1726565" y="4046855"/>
            <a:ext cx="1828165" cy="588645"/>
          </a:xfrm>
          <a:prstGeom prst="wedgeRectCallout">
            <a:avLst>
              <a:gd name="adj1" fmla="val -68767"/>
              <a:gd name="adj2" fmla="val -9274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选择检索时间范围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2810510" y="6050915"/>
            <a:ext cx="1828165" cy="588645"/>
          </a:xfrm>
          <a:prstGeom prst="wedgeRectCallout">
            <a:avLst>
              <a:gd name="adj1" fmla="val -68767"/>
              <a:gd name="adj2" fmla="val -92745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历史检索记录</a:t>
            </a:r>
            <a:endParaRPr lang="zh-CN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2810809" y="4047160"/>
            <a:ext cx="2540000" cy="1146175"/>
          </a:xfrm>
          <a:prstGeom prst="wedgeRectCallout">
            <a:avLst>
              <a:gd name="adj1" fmla="val -81836"/>
              <a:gd name="adj2" fmla="val 5153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zh-CN" sz="2000" dirty="0">
                <a:solidFill>
                  <a:schemeClr val="tx1"/>
                </a:solidFill>
                <a:latin typeface="Arial" panose="020B0604020202020204" pitchFamily="34" charset="0"/>
              </a:rPr>
              <a:t>查看检索历史及保存检索记录</a:t>
            </a:r>
            <a:endParaRPr lang="zh-CN" altLang="zh-CN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 build="allAtOnce"/>
      <p:bldP spid="6" grpId="0" animBg="1" build="allAtOnce"/>
      <p:bldP spid="7" grpId="0" animBg="1" build="allAtOnce"/>
      <p:bldP spid="8" grpId="0" animBg="1" build="allAtOnce"/>
      <p:bldP spid="9" grpId="0" animBg="1" build="allAtOnce"/>
      <p:bldP spid="10" grpId="0" animBg="1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14282" y="714356"/>
            <a:ext cx="8416925" cy="62865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ARs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数据库的个性化服务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57224" y="1785926"/>
            <a:ext cx="6858000" cy="47720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收藏喜爱的期刊 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文章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文章推荐服务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电子邮件提醒服务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期刊的新期目次信息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文章被引用的信息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endParaRPr kumimoji="0" lang="zh-CN" alt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期刊更新信息的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RSS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订阅跟踪服务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5560" y="1106170"/>
            <a:ext cx="9215755" cy="5166995"/>
          </a:xfrm>
          <a:prstGeom prst="rect">
            <a:avLst/>
          </a:prstGeom>
        </p:spPr>
      </p:pic>
      <p:sp>
        <p:nvSpPr>
          <p:cNvPr id="6" name="AutoShape 21"/>
          <p:cNvSpPr>
            <a:spLocks noChangeArrowheads="1"/>
          </p:cNvSpPr>
          <p:nvPr/>
        </p:nvSpPr>
        <p:spPr bwMode="auto">
          <a:xfrm>
            <a:off x="2674620" y="222250"/>
            <a:ext cx="4208780" cy="1457325"/>
          </a:xfrm>
          <a:prstGeom prst="wedgeRectCallout">
            <a:avLst>
              <a:gd name="adj1" fmla="val -60787"/>
              <a:gd name="adj2" fmla="val 8076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收藏的期刊可以选择从第一期开始看，也可以查看当前期刊或限定只看摘要</a:t>
            </a:r>
            <a:endParaRPr lang="zh-CN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AutoShape 21"/>
          <p:cNvSpPr>
            <a:spLocks noChangeArrowheads="1"/>
          </p:cNvSpPr>
          <p:nvPr/>
        </p:nvSpPr>
        <p:spPr bwMode="auto">
          <a:xfrm>
            <a:off x="3277870" y="2159635"/>
            <a:ext cx="4208780" cy="1457325"/>
          </a:xfrm>
          <a:prstGeom prst="wedgeRectCallout">
            <a:avLst>
              <a:gd name="adj1" fmla="val -60787"/>
              <a:gd name="adj2" fmla="val 80762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收藏的文章可以发送邮件给朋友、下载及跟踪引文，或删除收藏</a:t>
            </a:r>
            <a:endParaRPr lang="zh-CN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15" y="4511675"/>
            <a:ext cx="4257040" cy="914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930" y="4511675"/>
            <a:ext cx="4295140" cy="619125"/>
          </a:xfrm>
          <a:prstGeom prst="rect">
            <a:avLst/>
          </a:prstGeom>
        </p:spPr>
      </p:pic>
      <p:sp>
        <p:nvSpPr>
          <p:cNvPr id="8" name="AutoShape 21"/>
          <p:cNvSpPr>
            <a:spLocks noChangeArrowheads="1"/>
          </p:cNvSpPr>
          <p:nvPr/>
        </p:nvSpPr>
        <p:spPr bwMode="auto">
          <a:xfrm>
            <a:off x="4971415" y="5426075"/>
            <a:ext cx="4208780" cy="1457325"/>
          </a:xfrm>
          <a:prstGeom prst="wedgeRectCallout">
            <a:avLst>
              <a:gd name="adj1" fmla="val -9505"/>
              <a:gd name="adj2" fmla="val -84771"/>
            </a:avLst>
          </a:prstGeom>
          <a:solidFill>
            <a:srgbClr val="FFFF99"/>
          </a:solidFill>
          <a:ln w="3175">
            <a:solidFill>
              <a:schemeClr val="tx1"/>
            </a:solidFill>
            <a:miter lim="800000"/>
          </a:ln>
          <a:effectLst>
            <a:outerShdw dist="23466" dir="6749980" algn="ctr" rotWithShape="0">
              <a:schemeClr val="bg2">
                <a:alpha val="50000"/>
              </a:schemeClr>
            </a:outerShdw>
          </a:effectLst>
        </p:spPr>
        <p:txBody>
          <a:bodyPr anchor="ctr"/>
          <a:p>
            <a:pPr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</a:rPr>
              <a:t>收藏的文章可以按照出版物排序或按照出版时间排序</a:t>
            </a:r>
            <a:endParaRPr lang="zh-CN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985" y="1426845"/>
            <a:ext cx="9093835" cy="54019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6985" y="658495"/>
            <a:ext cx="32410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黑体" panose="02010600030101010101" pitchFamily="2" charset="-122"/>
                <a:ea typeface="黑体" panose="02010600030101010101" pitchFamily="2" charset="-122"/>
              </a:rPr>
              <a:t>自动提醒设置</a:t>
            </a:r>
            <a:endParaRPr lang="zh-CN" altLang="en-US" sz="320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4050" y="3097530"/>
            <a:ext cx="303530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黑体" panose="02010600030101010101" pitchFamily="2" charset="-122"/>
                <a:ea typeface="黑体" panose="02010600030101010101" pitchFamily="2" charset="-122"/>
              </a:rPr>
              <a:t>选择您想要接收提醒的期刊，会提醒您更新的期刊目录</a:t>
            </a:r>
            <a:endParaRPr lang="zh-CN" altLang="en-US" sz="320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8750" y="785495"/>
            <a:ext cx="73653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黑体" panose="02010600030101010101" pitchFamily="2" charset="-122"/>
                <a:ea typeface="黑体" panose="02010600030101010101" pitchFamily="2" charset="-122"/>
              </a:rPr>
              <a:t>Knowable Magazine</a:t>
            </a:r>
            <a:endParaRPr lang="en-US" altLang="zh-CN" sz="3200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780" y="1535430"/>
            <a:ext cx="9178925" cy="45510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-17780" y="3320415"/>
            <a:ext cx="9076055" cy="2330450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Review Knowalbe Magazine</a:t>
            </a:r>
            <a:r>
              <a:rPr lang="zh-CN" altLang="en-US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是</a:t>
            </a:r>
            <a:r>
              <a:rPr lang="en-US" altLang="zh-CN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Annual Reiviews</a:t>
            </a:r>
            <a:r>
              <a:rPr lang="zh-CN" altLang="en-US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出版社</a:t>
            </a:r>
            <a:r>
              <a:rPr lang="en-US" altLang="zh-CN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2018</a:t>
            </a:r>
            <a:r>
              <a:rPr lang="zh-CN" altLang="en-US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年推出的</a:t>
            </a:r>
            <a:r>
              <a:rPr lang="en-US" altLang="zh-CN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OA</a:t>
            </a:r>
            <a:r>
              <a:rPr lang="zh-CN" altLang="en-US" sz="2800"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期刊，报道了从农业到高能物理学、生物化学、水安全、心理学、遗传学等各个领域的现状。探讨了学术研究的现实意义。</a:t>
            </a:r>
            <a:endParaRPr lang="zh-CN" altLang="en-US" sz="2800">
              <a:latin typeface="华文细黑" panose="02010600040101010101" charset="-122"/>
              <a:ea typeface="华文细黑" panose="02010600040101010101" charset="-122"/>
              <a:cs typeface="华文细黑" panose="02010600040101010101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Rs数据库使用指南20140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ARs数据库使用指南201405</Template>
  <TotalTime>0</TotalTime>
  <Words>2777</Words>
  <Application>WPS 演示</Application>
  <PresentationFormat>全屏显示(4:3)</PresentationFormat>
  <Paragraphs>292</Paragraphs>
  <Slides>35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5" baseType="lpstr">
      <vt:lpstr>Arial</vt:lpstr>
      <vt:lpstr>宋体</vt:lpstr>
      <vt:lpstr>Wingdings</vt:lpstr>
      <vt:lpstr>黑体</vt:lpstr>
      <vt:lpstr>Calibri</vt:lpstr>
      <vt:lpstr>华文细黑</vt:lpstr>
      <vt:lpstr>Verdana</vt:lpstr>
      <vt:lpstr>微软雅黑</vt:lpstr>
      <vt:lpstr>Arial Unicode MS</vt:lpstr>
      <vt:lpstr>ARs数据库使用指南201405</vt:lpstr>
      <vt:lpstr>Annual Reviews数据库使用指南</vt:lpstr>
      <vt:lpstr>　内　容　提　纲</vt:lpstr>
      <vt:lpstr>什么是文献……</vt:lpstr>
      <vt:lpstr>PowerPoint 演示文稿</vt:lpstr>
      <vt:lpstr>文献的类型</vt:lpstr>
      <vt:lpstr>PowerPoint 演示文稿</vt:lpstr>
      <vt:lpstr>如何让文献支撑你起的科研</vt:lpstr>
      <vt:lpstr>综述文献……</vt:lpstr>
      <vt:lpstr>综述文献的作用……</vt:lpstr>
      <vt:lpstr>PowerPoint 演示文稿</vt:lpstr>
      <vt:lpstr>Annual Reviews出版社</vt:lpstr>
      <vt:lpstr>Annual Reviews出版物</vt:lpstr>
      <vt:lpstr>PowerPoint 演示文稿</vt:lpstr>
      <vt:lpstr>PowerPoint 演示文稿</vt:lpstr>
      <vt:lpstr>Annual Reviews全文期刊平台-主页</vt:lpstr>
      <vt:lpstr>编辑寄语</vt:lpstr>
      <vt:lpstr>新闻资讯</vt:lpstr>
      <vt:lpstr>浏览Annual Reviews期刊</vt:lpstr>
      <vt:lpstr>ANALYTIAL CHEMISTRY期刊主页</vt:lpstr>
      <vt:lpstr>ANALYTIAL CHEMISTRY期刊主页</vt:lpstr>
      <vt:lpstr>PowerPoint 演示文稿</vt:lpstr>
      <vt:lpstr>Annual Reviews 文章主页</vt:lpstr>
      <vt:lpstr>注册个人账号，可以查看收藏的期刊和文章</vt:lpstr>
      <vt:lpstr>下载补充材料</vt:lpstr>
      <vt:lpstr>文章度量</vt:lpstr>
      <vt:lpstr>PowerPoint 演示文稿</vt:lpstr>
      <vt:lpstr>Annual Reviews 检索</vt:lpstr>
      <vt:lpstr>Annual Reviews 快速检索</vt:lpstr>
      <vt:lpstr>Annual Reviews 快速检索-结果页</vt:lpstr>
      <vt:lpstr>PowerPoint 演示文稿</vt:lpstr>
      <vt:lpstr>高级检索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Reviews数据库使用指南</dc:title>
  <dc:creator>Kitty</dc:creator>
  <cp:lastModifiedBy>明</cp:lastModifiedBy>
  <cp:revision>49</cp:revision>
  <dcterms:created xsi:type="dcterms:W3CDTF">2014-05-30T11:00:00Z</dcterms:created>
  <dcterms:modified xsi:type="dcterms:W3CDTF">2018-10-09T06:08:09Z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2052-11.1.0.7849</vt:lpwstr>
  </property>
</Properties>
</file>